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52"/>
  </p:notesMasterIdLst>
  <p:handoutMasterIdLst>
    <p:handoutMasterId r:id="rId53"/>
  </p:handoutMasterIdLst>
  <p:sldIdLst>
    <p:sldId id="256" r:id="rId2"/>
    <p:sldId id="304" r:id="rId3"/>
    <p:sldId id="257" r:id="rId4"/>
    <p:sldId id="287" r:id="rId5"/>
    <p:sldId id="303" r:id="rId6"/>
    <p:sldId id="283" r:id="rId7"/>
    <p:sldId id="259" r:id="rId8"/>
    <p:sldId id="267" r:id="rId9"/>
    <p:sldId id="302" r:id="rId10"/>
    <p:sldId id="298" r:id="rId11"/>
    <p:sldId id="265" r:id="rId12"/>
    <p:sldId id="261" r:id="rId13"/>
    <p:sldId id="300" r:id="rId14"/>
    <p:sldId id="284" r:id="rId15"/>
    <p:sldId id="262" r:id="rId16"/>
    <p:sldId id="306" r:id="rId17"/>
    <p:sldId id="299" r:id="rId18"/>
    <p:sldId id="305" r:id="rId19"/>
    <p:sldId id="307" r:id="rId20"/>
    <p:sldId id="288" r:id="rId21"/>
    <p:sldId id="291" r:id="rId22"/>
    <p:sldId id="289" r:id="rId23"/>
    <p:sldId id="290" r:id="rId24"/>
    <p:sldId id="308" r:id="rId25"/>
    <p:sldId id="292" r:id="rId26"/>
    <p:sldId id="309" r:id="rId27"/>
    <p:sldId id="310" r:id="rId28"/>
    <p:sldId id="311" r:id="rId29"/>
    <p:sldId id="312" r:id="rId30"/>
    <p:sldId id="313" r:id="rId31"/>
    <p:sldId id="293" r:id="rId32"/>
    <p:sldId id="264" r:id="rId33"/>
    <p:sldId id="270" r:id="rId34"/>
    <p:sldId id="296" r:id="rId35"/>
    <p:sldId id="315" r:id="rId36"/>
    <p:sldId id="297" r:id="rId37"/>
    <p:sldId id="314" r:id="rId38"/>
    <p:sldId id="320" r:id="rId39"/>
    <p:sldId id="322" r:id="rId40"/>
    <p:sldId id="323" r:id="rId41"/>
    <p:sldId id="321" r:id="rId42"/>
    <p:sldId id="294" r:id="rId43"/>
    <p:sldId id="316" r:id="rId44"/>
    <p:sldId id="295" r:id="rId45"/>
    <p:sldId id="317" r:id="rId46"/>
    <p:sldId id="318" r:id="rId47"/>
    <p:sldId id="319" r:id="rId48"/>
    <p:sldId id="282" r:id="rId49"/>
    <p:sldId id="301" r:id="rId50"/>
    <p:sldId id="286"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C88772-0F64-FD48-9FEC-0138D3F3FE88}">
          <p14:sldIdLst>
            <p14:sldId id="256"/>
            <p14:sldId id="304"/>
          </p14:sldIdLst>
        </p14:section>
        <p14:section name="Introduction" id="{778CE19B-C700-A642-9F7E-17748572ED8B}">
          <p14:sldIdLst>
            <p14:sldId id="257"/>
            <p14:sldId id="287"/>
            <p14:sldId id="303"/>
            <p14:sldId id="283"/>
            <p14:sldId id="259"/>
            <p14:sldId id="267"/>
            <p14:sldId id="302"/>
            <p14:sldId id="298"/>
            <p14:sldId id="265"/>
            <p14:sldId id="261"/>
            <p14:sldId id="300"/>
            <p14:sldId id="284"/>
            <p14:sldId id="262"/>
          </p14:sldIdLst>
        </p14:section>
        <p14:section name="Tutorial" id="{05C08A8F-8D18-5C43-9978-94EA00710FAB}">
          <p14:sldIdLst>
            <p14:sldId id="306"/>
            <p14:sldId id="299"/>
            <p14:sldId id="305"/>
            <p14:sldId id="307"/>
            <p14:sldId id="288"/>
            <p14:sldId id="291"/>
            <p14:sldId id="289"/>
            <p14:sldId id="290"/>
            <p14:sldId id="308"/>
            <p14:sldId id="292"/>
            <p14:sldId id="309"/>
            <p14:sldId id="310"/>
            <p14:sldId id="311"/>
            <p14:sldId id="312"/>
            <p14:sldId id="313"/>
            <p14:sldId id="293"/>
            <p14:sldId id="264"/>
            <p14:sldId id="270"/>
            <p14:sldId id="296"/>
            <p14:sldId id="315"/>
            <p14:sldId id="297"/>
            <p14:sldId id="314"/>
            <p14:sldId id="320"/>
            <p14:sldId id="322"/>
            <p14:sldId id="323"/>
            <p14:sldId id="321"/>
            <p14:sldId id="294"/>
            <p14:sldId id="316"/>
            <p14:sldId id="295"/>
            <p14:sldId id="317"/>
            <p14:sldId id="318"/>
            <p14:sldId id="319"/>
            <p14:sldId id="282"/>
            <p14:sldId id="301"/>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52" autoAdjust="0"/>
  </p:normalViewPr>
  <p:slideViewPr>
    <p:cSldViewPr snapToGrid="0" snapToObjects="1">
      <p:cViewPr>
        <p:scale>
          <a:sx n="125" d="100"/>
          <a:sy n="125" d="100"/>
        </p:scale>
        <p:origin x="-1872" y="-40"/>
      </p:cViewPr>
      <p:guideLst>
        <p:guide orient="horz" pos="2160"/>
        <p:guide pos="2880"/>
      </p:guideLst>
    </p:cSldViewPr>
  </p:slideViewPr>
  <p:notesTextViewPr>
    <p:cViewPr>
      <p:scale>
        <a:sx n="100" d="100"/>
        <a:sy n="100" d="100"/>
      </p:scale>
      <p:origin x="0" y="0"/>
    </p:cViewPr>
  </p:notesTextViewPr>
  <p:sorterViewPr>
    <p:cViewPr>
      <p:scale>
        <a:sx n="250" d="100"/>
        <a:sy n="2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F96942-FA47-5D45-AB1A-821E1E3234FE}" type="datetimeFigureOut">
              <a:rPr lang="en-US" smtClean="0"/>
              <a:t>8/8/13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DF11A1-BF7F-1D4C-95E7-B6D9FF4C1BD6}" type="slidenum">
              <a:rPr lang="en-US" smtClean="0"/>
              <a:t>‹#›</a:t>
            </a:fld>
            <a:endParaRPr lang="en-US"/>
          </a:p>
        </p:txBody>
      </p:sp>
    </p:spTree>
    <p:extLst>
      <p:ext uri="{BB962C8B-B14F-4D97-AF65-F5344CB8AC3E}">
        <p14:creationId xmlns:p14="http://schemas.microsoft.com/office/powerpoint/2010/main" val="13635308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FC8FE5-66F8-D946-997B-AEAA961CB5E5}" type="datetimeFigureOut">
              <a:rPr lang="en-US" smtClean="0"/>
              <a:t>8/8/13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5300CC-9E42-E34C-B371-0EED7B4BDB8E}" type="slidenum">
              <a:rPr lang="en-US" smtClean="0"/>
              <a:t>‹#›</a:t>
            </a:fld>
            <a:endParaRPr lang="en-US"/>
          </a:p>
        </p:txBody>
      </p:sp>
    </p:spTree>
    <p:extLst>
      <p:ext uri="{BB962C8B-B14F-4D97-AF65-F5344CB8AC3E}">
        <p14:creationId xmlns:p14="http://schemas.microsoft.com/office/powerpoint/2010/main" val="17391958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new addition</a:t>
            </a:r>
            <a:r>
              <a:rPr lang="en-US" baseline="0" dirty="0" smtClean="0"/>
              <a:t> (explained on next slide)</a:t>
            </a:r>
            <a:endParaRPr lang="en-US" dirty="0"/>
          </a:p>
        </p:txBody>
      </p:sp>
      <p:sp>
        <p:nvSpPr>
          <p:cNvPr id="4" name="Slide Number Placeholder 3"/>
          <p:cNvSpPr>
            <a:spLocks noGrp="1"/>
          </p:cNvSpPr>
          <p:nvPr>
            <p:ph type="sldNum" sz="quarter" idx="10"/>
          </p:nvPr>
        </p:nvSpPr>
        <p:spPr/>
        <p:txBody>
          <a:bodyPr/>
          <a:lstStyle/>
          <a:p>
            <a:fld id="{615300CC-9E42-E34C-B371-0EED7B4BDB8E}" type="slidenum">
              <a:rPr lang="en-US" smtClean="0"/>
              <a:t>7</a:t>
            </a:fld>
            <a:endParaRPr lang="en-US"/>
          </a:p>
        </p:txBody>
      </p:sp>
    </p:spTree>
    <p:extLst>
      <p:ext uri="{BB962C8B-B14F-4D97-AF65-F5344CB8AC3E}">
        <p14:creationId xmlns:p14="http://schemas.microsoft.com/office/powerpoint/2010/main" val="384664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smtClean="0">
                <a:solidFill>
                  <a:schemeClr val="tx1"/>
                </a:solidFill>
                <a:latin typeface="+mn-lt"/>
                <a:ea typeface="+mn-ea"/>
                <a:cs typeface="+mn-cs"/>
              </a:rPr>
              <a:t>Callback: functions that are called when an event happens. In </a:t>
            </a:r>
            <a:r>
              <a:rPr lang="en-US" sz="1800" kern="1200" dirty="0" err="1" smtClean="0">
                <a:solidFill>
                  <a:schemeClr val="tx1"/>
                </a:solidFill>
                <a:latin typeface="+mn-lt"/>
                <a:ea typeface="+mn-ea"/>
                <a:cs typeface="+mn-cs"/>
              </a:rPr>
              <a:t>ccnx</a:t>
            </a:r>
            <a:r>
              <a:rPr lang="en-US" sz="1800" kern="1200" dirty="0" smtClean="0">
                <a:solidFill>
                  <a:schemeClr val="tx1"/>
                </a:solidFill>
                <a:latin typeface="+mn-lt"/>
                <a:ea typeface="+mn-ea"/>
                <a:cs typeface="+mn-cs"/>
              </a:rPr>
              <a:t> these are called "closures," but callback (my opinion) is much more common and widely used term for that.</a:t>
            </a:r>
            <a:endParaRPr lang="en-US" sz="1800" dirty="0"/>
          </a:p>
        </p:txBody>
      </p:sp>
      <p:sp>
        <p:nvSpPr>
          <p:cNvPr id="4" name="Slide Number Placeholder 3"/>
          <p:cNvSpPr>
            <a:spLocks noGrp="1"/>
          </p:cNvSpPr>
          <p:nvPr>
            <p:ph type="sldNum" sz="quarter" idx="10"/>
          </p:nvPr>
        </p:nvSpPr>
        <p:spPr/>
        <p:txBody>
          <a:bodyPr/>
          <a:lstStyle/>
          <a:p>
            <a:fld id="{615300CC-9E42-E34C-B371-0EED7B4BDB8E}" type="slidenum">
              <a:rPr lang="en-US" smtClean="0"/>
              <a:t>8</a:t>
            </a:fld>
            <a:endParaRPr lang="en-US"/>
          </a:p>
        </p:txBody>
      </p:sp>
    </p:spTree>
    <p:extLst>
      <p:ext uri="{BB962C8B-B14F-4D97-AF65-F5344CB8AC3E}">
        <p14:creationId xmlns:p14="http://schemas.microsoft.com/office/powerpoint/2010/main" val="3049096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MPI (Message Passing Interface): a standardized method for multi-process multi-host communications (e.g., passing message between processes on the same host, passing messages between processes on different hosts).</a:t>
            </a:r>
          </a:p>
          <a:p>
            <a:r>
              <a:rPr lang="en-US" sz="1200" kern="1200" dirty="0" smtClean="0">
                <a:solidFill>
                  <a:schemeClr val="tx1"/>
                </a:solidFill>
                <a:latin typeface="+mn-lt"/>
                <a:ea typeface="+mn-ea"/>
                <a:cs typeface="+mn-cs"/>
              </a:rPr>
              <a:t>In NS-3 there is a module that uses MPI to scale simulations: simulation is loaded (and network topology created) in several processes (same host or different hosts), after which some processes are responsible for packet processing on some nodes, other processes on others.  Assignment nodes to processes (network partitioning) is a manual process (at least as of right now).   MPI is used to transfer packets between different processes.</a:t>
            </a:r>
          </a:p>
          <a:p>
            <a:endParaRPr lang="en-US" sz="1600" dirty="0"/>
          </a:p>
        </p:txBody>
      </p:sp>
      <p:sp>
        <p:nvSpPr>
          <p:cNvPr id="4" name="Slide Number Placeholder 3"/>
          <p:cNvSpPr>
            <a:spLocks noGrp="1"/>
          </p:cNvSpPr>
          <p:nvPr>
            <p:ph type="sldNum" sz="quarter" idx="10"/>
          </p:nvPr>
        </p:nvSpPr>
        <p:spPr/>
        <p:txBody>
          <a:bodyPr/>
          <a:lstStyle/>
          <a:p>
            <a:fld id="{615300CC-9E42-E34C-B371-0EED7B4BDB8E}" type="slidenum">
              <a:rPr lang="en-US" smtClean="0"/>
              <a:t>14</a:t>
            </a:fld>
            <a:endParaRPr lang="en-US"/>
          </a:p>
        </p:txBody>
      </p:sp>
    </p:spTree>
    <p:extLst>
      <p:ext uri="{BB962C8B-B14F-4D97-AF65-F5344CB8AC3E}">
        <p14:creationId xmlns:p14="http://schemas.microsoft.com/office/powerpoint/2010/main" val="335231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8"/>
          <p:cNvGrpSpPr/>
          <p:nvPr/>
        </p:nvGrpSpPr>
        <p:grpSpPr>
          <a:xfrm>
            <a:off x="0" y="3352802"/>
            <a:ext cx="9144000" cy="3505199"/>
            <a:chOff x="0" y="3352801"/>
            <a:chExt cx="9144000" cy="3505199"/>
          </a:xfrm>
        </p:grpSpPr>
        <p:sp>
          <p:nvSpPr>
            <p:cNvPr id="16" name="Rectangle 15"/>
            <p:cNvSpPr/>
            <p:nvPr userDrawn="1"/>
          </p:nvSpPr>
          <p:spPr>
            <a:xfrm>
              <a:off x="0" y="5184648"/>
              <a:ext cx="9144000" cy="1673352"/>
            </a:xfrm>
            <a:prstGeom prst="rect">
              <a:avLst/>
            </a:prstGeom>
            <a:gradFill flip="none" rotWithShape="1">
              <a:gsLst>
                <a:gs pos="39000">
                  <a:schemeClr val="accent5">
                    <a:alpha val="40000"/>
                  </a:schemeClr>
                </a:gs>
                <a:gs pos="0">
                  <a:schemeClr val="accent5">
                    <a:alpha val="90000"/>
                  </a:schemeClr>
                </a:gs>
                <a:gs pos="100000">
                  <a:schemeClr val="accent3">
                    <a:alpha val="40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5257800"/>
              <a:ext cx="9144000" cy="1600200"/>
            </a:xfrm>
            <a:prstGeom prst="rect">
              <a:avLst/>
            </a:prstGeom>
            <a:gradFill flip="none" rotWithShape="1">
              <a:gsLst>
                <a:gs pos="39000">
                  <a:schemeClr val="accent5">
                    <a:alpha val="25000"/>
                  </a:schemeClr>
                </a:gs>
                <a:gs pos="100000">
                  <a:schemeClr val="accent3">
                    <a:alpha val="25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3352801"/>
              <a:ext cx="9144000" cy="1827567"/>
            </a:xfrm>
            <a:prstGeom prst="rect">
              <a:avLst/>
            </a:prstGeom>
            <a:gradFill flip="none" rotWithShape="1">
              <a:gsLst>
                <a:gs pos="0">
                  <a:schemeClr val="bg1">
                    <a:alpha val="50000"/>
                  </a:schemeClr>
                </a:gs>
                <a:gs pos="100000">
                  <a:schemeClr val="bg1">
                    <a:alpha val="0"/>
                  </a:schemeClr>
                </a:gs>
              </a:gsLst>
              <a:lin ang="1620000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5181600"/>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12" name="Title 11"/>
          <p:cNvSpPr>
            <a:spLocks noGrp="1"/>
          </p:cNvSpPr>
          <p:nvPr>
            <p:ph type="ctrTitle"/>
          </p:nvPr>
        </p:nvSpPr>
        <p:spPr>
          <a:xfrm>
            <a:off x="455676" y="1649848"/>
            <a:ext cx="8229600" cy="2043684"/>
          </a:xfrm>
          <a:noFill/>
        </p:spPr>
        <p:txBody>
          <a:bodyPr anchor="b" anchorCtr="0">
            <a:normAutofit/>
          </a:bodyPr>
          <a:lstStyle>
            <a:lvl1pPr algn="l">
              <a:lnSpc>
                <a:spcPct val="90000"/>
              </a:lnSpc>
              <a:spcBef>
                <a:spcPts val="0"/>
              </a:spcBef>
              <a:spcAft>
                <a:spcPts val="0"/>
              </a:spcAft>
              <a:defRPr sz="7000" kern="100" baseline="0">
                <a:solidFill>
                  <a:schemeClr val="tx2"/>
                </a:solidFill>
                <a:latin typeface="Arial"/>
                <a:cs typeface="Arial"/>
              </a:defRPr>
            </a:lvl1pPr>
          </a:lstStyle>
          <a:p>
            <a:r>
              <a:rPr lang="en-US" dirty="0" smtClean="0"/>
              <a:t>Click to edit Master title style</a:t>
            </a:r>
            <a:endParaRPr lang="en-US" dirty="0"/>
          </a:p>
        </p:txBody>
      </p:sp>
      <p:sp>
        <p:nvSpPr>
          <p:cNvPr id="13" name="Subtitle 12"/>
          <p:cNvSpPr>
            <a:spLocks noGrp="1"/>
          </p:cNvSpPr>
          <p:nvPr>
            <p:ph type="subTitle" idx="1"/>
          </p:nvPr>
        </p:nvSpPr>
        <p:spPr>
          <a:xfrm>
            <a:off x="566801" y="5429253"/>
            <a:ext cx="8129524" cy="757517"/>
          </a:xfrm>
        </p:spPr>
        <p:txBody>
          <a:bodyPr/>
          <a:lstStyle>
            <a:lvl1pPr marL="0" indent="0" algn="l">
              <a:buNone/>
              <a:defRPr sz="1600" kern="100" cap="all" spc="100" baseline="0">
                <a:solidFill>
                  <a:schemeClr val="bg1"/>
                </a:solidFill>
                <a:latin typeface="+mn-lt"/>
              </a:defRPr>
            </a:lvl1pPr>
            <a:lvl2pPr marL="457196" indent="0" algn="ctr">
              <a:buNone/>
            </a:lvl2pPr>
            <a:lvl3pPr marL="914391" indent="0" algn="ctr">
              <a:buNone/>
            </a:lvl3pPr>
            <a:lvl4pPr marL="1371587" indent="0" algn="ctr">
              <a:buNone/>
            </a:lvl4pPr>
            <a:lvl5pPr marL="1828782" indent="0" algn="ctr">
              <a:buNone/>
            </a:lvl5pPr>
            <a:lvl6pPr marL="2285978" indent="0" algn="ctr">
              <a:buNone/>
            </a:lvl6pPr>
            <a:lvl7pPr marL="2743173" indent="0" algn="ctr">
              <a:buNone/>
            </a:lvl7pPr>
            <a:lvl8pPr marL="3200368" indent="0" algn="ctr">
              <a:buNone/>
            </a:lvl8pPr>
            <a:lvl9pPr marL="3657563" indent="0" algn="ctr">
              <a:buNone/>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Rectangle 2"/>
          <p:cNvSpPr>
            <a:spLocks noGrp="1"/>
          </p:cNvSpPr>
          <p:nvPr>
            <p:ph idx="1"/>
          </p:nvPr>
        </p:nvSpPr>
        <p:spPr>
          <a:xfrm>
            <a:off x="3749848" y="874652"/>
            <a:ext cx="5103629" cy="54691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1861782" y="6343768"/>
            <a:ext cx="2895600" cy="365125"/>
          </a:xfrm>
          <a:prstGeom prst="rect">
            <a:avLst/>
          </a:prstGeom>
        </p:spPr>
        <p:txBody>
          <a:bodyPr/>
          <a:lstStyle/>
          <a:p>
            <a:endParaRPr lang="en-US"/>
          </a:p>
        </p:txBody>
      </p:sp>
      <p:sp>
        <p:nvSpPr>
          <p:cNvPr id="7" name="Rectangle 6"/>
          <p:cNvSpPr>
            <a:spLocks noGrp="1"/>
          </p:cNvSpPr>
          <p:nvPr>
            <p:ph type="sldNum" sz="quarter" idx="12"/>
          </p:nvPr>
        </p:nvSpPr>
        <p:spPr/>
        <p:txBody>
          <a:bodyPr/>
          <a:lstStyle/>
          <a:p>
            <a:fld id="{2754ED01-E2A0-4C1E-8E21-014B99041579}" type="slidenum">
              <a:rPr lang="en-US" smtClean="0"/>
              <a:pPr/>
              <a:t>‹#›</a:t>
            </a:fld>
            <a:endParaRPr lang="en-US" dirty="0"/>
          </a:p>
        </p:txBody>
      </p:sp>
      <p:sp>
        <p:nvSpPr>
          <p:cNvPr id="10" name="Rectangle 3"/>
          <p:cNvSpPr>
            <a:spLocks noGrp="1"/>
          </p:cNvSpPr>
          <p:nvPr>
            <p:ph sz="half" idx="13"/>
          </p:nvPr>
        </p:nvSpPr>
        <p:spPr>
          <a:xfrm>
            <a:off x="431292" y="1138655"/>
            <a:ext cx="3043009" cy="4881608"/>
          </a:xfrm>
        </p:spPr>
        <p:txBody>
          <a:bodyPr/>
          <a:lstStyle>
            <a:lvl1pPr marL="0" indent="0">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1"/>
          <p:cNvSpPr>
            <a:spLocks noGrp="1"/>
          </p:cNvSpPr>
          <p:nvPr>
            <p:ph type="title"/>
          </p:nvPr>
        </p:nvSpPr>
        <p:spPr/>
        <p:txBody>
          <a:bodyPr/>
          <a:lstStyle/>
          <a:p>
            <a:r>
              <a:rPr lang="en-US" dirty="0" smtClean="0"/>
              <a:t>Click to edit 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1792288" y="4800601"/>
            <a:ext cx="5486400" cy="566738"/>
          </a:xfrm>
        </p:spPr>
        <p:txBody>
          <a:bodyPr anchor="b"/>
          <a:lstStyle>
            <a:lvl1pPr algn="l">
              <a:defRPr sz="2000" b="1">
                <a:latin typeface="Arial"/>
                <a:cs typeface="Arial"/>
              </a:defRPr>
            </a:lvl1pPr>
          </a:lstStyle>
          <a:p>
            <a:r>
              <a:rPr lang="en-US" dirty="0" smtClean="0"/>
              <a:t>Click to edit Master title style</a:t>
            </a:r>
            <a:endParaRPr lang="en-US" dirty="0"/>
          </a:p>
        </p:txBody>
      </p:sp>
      <p:sp>
        <p:nvSpPr>
          <p:cNvPr id="3" name="Rectangle 2"/>
          <p:cNvSpPr>
            <a:spLocks noGrp="1"/>
          </p:cNvSpPr>
          <p:nvPr>
            <p:ph type="pic" idx="1"/>
          </p:nvPr>
        </p:nvSpPr>
        <p:spPr>
          <a:xfrm>
            <a:off x="1792288" y="612775"/>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r>
              <a:rPr lang="en-US" dirty="0" smtClean="0"/>
              <a:t>Drag picture to placeholder or click icon to add</a:t>
            </a:r>
            <a:endParaRPr lang="en-US" dirty="0"/>
          </a:p>
        </p:txBody>
      </p:sp>
      <p:sp>
        <p:nvSpPr>
          <p:cNvPr id="4" name="Rectangle 3"/>
          <p:cNvSpPr>
            <a:spLocks noGrp="1"/>
          </p:cNvSpPr>
          <p:nvPr>
            <p:ph type="body" sz="half" idx="2"/>
          </p:nvPr>
        </p:nvSpPr>
        <p:spPr>
          <a:xfrm>
            <a:off x="1792288" y="5367338"/>
            <a:ext cx="5486400" cy="652462"/>
          </a:xfrm>
        </p:spPr>
        <p:txBody>
          <a:bodyPr/>
          <a:lstStyle>
            <a:lvl1pPr marL="0" indent="0">
              <a:buNone/>
              <a:defRPr sz="1400">
                <a:latin typeface="Arial"/>
                <a:cs typeface="Arial"/>
              </a:defRPr>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dirty="0" smtClean="0"/>
              <a:t>Click to edit Master text styles</a:t>
            </a:r>
          </a:p>
        </p:txBody>
      </p:sp>
      <p:sp>
        <p:nvSpPr>
          <p:cNvPr id="5" name="Rectangle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1861782" y="6343768"/>
            <a:ext cx="2895600" cy="365125"/>
          </a:xfrm>
          <a:prstGeom prst="rect">
            <a:avLst/>
          </a:prstGeom>
        </p:spPr>
        <p:txBody>
          <a:bodyPr/>
          <a:lstStyle/>
          <a:p>
            <a:endParaRPr lang="en-US"/>
          </a:p>
        </p:txBody>
      </p:sp>
      <p:sp>
        <p:nvSpPr>
          <p:cNvPr id="7" name="Rectangle 6"/>
          <p:cNvSpPr>
            <a:spLocks noGrp="1"/>
          </p:cNvSpPr>
          <p:nvPr>
            <p:ph type="sldNum" sz="quarter" idx="12"/>
          </p:nvPr>
        </p:nvSpPr>
        <p:spPr/>
        <p:txBody>
          <a:bodyPr/>
          <a:lstStyle/>
          <a:p>
            <a:fld id="{7CC83F51-380F-B746-B12D-AEDA332A56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1"/>
          <p:cNvSpPr>
            <a:spLocks noGrp="1"/>
          </p:cNvSpPr>
          <p:nvPr>
            <p:ph type="title"/>
          </p:nvPr>
        </p:nvSpPr>
        <p:spPr>
          <a:xfrm>
            <a:off x="131784" y="179725"/>
            <a:ext cx="8865457" cy="694929"/>
          </a:xfrm>
        </p:spPr>
        <p:txBody>
          <a:bodyPr/>
          <a:lstStyle/>
          <a:p>
            <a:r>
              <a:rPr lang="en-US" smtClean="0"/>
              <a:t>Click to edit Master title style</a:t>
            </a:r>
            <a:endParaRPr lang="en-US"/>
          </a:p>
        </p:txBody>
      </p:sp>
      <p:sp>
        <p:nvSpPr>
          <p:cNvPr id="3" name="Rectangle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1861782" y="6343768"/>
            <a:ext cx="2895600" cy="365125"/>
          </a:xfrm>
          <a:prstGeom prst="rect">
            <a:avLst/>
          </a:prstGeom>
        </p:spPr>
        <p:txBody>
          <a:bodyPr/>
          <a:lstStyle/>
          <a:p>
            <a:endParaRPr lang="en-US"/>
          </a:p>
        </p:txBody>
      </p:sp>
      <p:sp>
        <p:nvSpPr>
          <p:cNvPr id="6" name="Rectangle 5"/>
          <p:cNvSpPr>
            <a:spLocks noGrp="1"/>
          </p:cNvSpPr>
          <p:nvPr>
            <p:ph type="sldNum" sz="quarter" idx="12"/>
          </p:nvPr>
        </p:nvSpPr>
        <p:spPr/>
        <p:txBody>
          <a:bodyPr/>
          <a:lstStyle/>
          <a:p>
            <a:fld id="{7CC83F51-380F-B746-B12D-AEDA332A56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Rectangle 1"/>
          <p:cNvSpPr>
            <a:spLocks noGrp="1"/>
          </p:cNvSpPr>
          <p:nvPr>
            <p:ph type="title"/>
          </p:nvPr>
        </p:nvSpPr>
        <p:spPr>
          <a:xfrm>
            <a:off x="131784" y="179725"/>
            <a:ext cx="8865457" cy="1341945"/>
          </a:xfrm>
        </p:spPr>
        <p:txBody>
          <a:bodyPr anchor="t"/>
          <a:lstStyle/>
          <a:p>
            <a:r>
              <a:rPr lang="en-US" smtClean="0"/>
              <a:t>Click to edit Master title style</a:t>
            </a:r>
            <a:endParaRPr lang="en-US" dirty="0"/>
          </a:p>
        </p:txBody>
      </p:sp>
      <p:sp>
        <p:nvSpPr>
          <p:cNvPr id="3" name="Rectangle 2"/>
          <p:cNvSpPr>
            <a:spLocks noGrp="1"/>
          </p:cNvSpPr>
          <p:nvPr>
            <p:ph idx="1"/>
          </p:nvPr>
        </p:nvSpPr>
        <p:spPr>
          <a:xfrm>
            <a:off x="131784" y="1521670"/>
            <a:ext cx="8865457" cy="48220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1861782" y="6343768"/>
            <a:ext cx="2895600" cy="365125"/>
          </a:xfrm>
          <a:prstGeom prst="rect">
            <a:avLst/>
          </a:prstGeom>
        </p:spPr>
        <p:txBody>
          <a:bodyPr/>
          <a:lstStyle/>
          <a:p>
            <a:endParaRPr lang="en-US"/>
          </a:p>
        </p:txBody>
      </p:sp>
      <p:sp>
        <p:nvSpPr>
          <p:cNvPr id="6" name="Rectangle 5"/>
          <p:cNvSpPr>
            <a:spLocks noGrp="1"/>
          </p:cNvSpPr>
          <p:nvPr>
            <p:ph type="sldNum" sz="quarter" idx="12"/>
          </p:nvPr>
        </p:nvSpPr>
        <p:spPr/>
        <p:txBody>
          <a:bodyPr/>
          <a:lstStyle/>
          <a:p>
            <a:fld id="{7CC83F51-380F-B746-B12D-AEDA332A5623}" type="slidenum">
              <a:rPr lang="en-US" smtClean="0"/>
              <a:t>‹#›</a:t>
            </a:fld>
            <a:endParaRPr lang="en-US"/>
          </a:p>
        </p:txBody>
      </p:sp>
    </p:spTree>
    <p:extLst>
      <p:ext uri="{BB962C8B-B14F-4D97-AF65-F5344CB8AC3E}">
        <p14:creationId xmlns:p14="http://schemas.microsoft.com/office/powerpoint/2010/main" val="249048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Rectangle 1"/>
          <p:cNvSpPr>
            <a:spLocks noGrp="1"/>
          </p:cNvSpPr>
          <p:nvPr>
            <p:ph type="title"/>
          </p:nvPr>
        </p:nvSpPr>
        <p:spPr>
          <a:xfrm>
            <a:off x="131784" y="179725"/>
            <a:ext cx="8865457" cy="694929"/>
          </a:xfrm>
        </p:spPr>
        <p:txBody>
          <a:bodyPr/>
          <a:lstStyle/>
          <a:p>
            <a:r>
              <a:rPr lang="en-US" smtClean="0"/>
              <a:t>Click to edit Master title style</a:t>
            </a:r>
            <a:endParaRPr lang="en-US" dirty="0"/>
          </a:p>
        </p:txBody>
      </p:sp>
      <p:sp>
        <p:nvSpPr>
          <p:cNvPr id="3" name="Rectangle 2"/>
          <p:cNvSpPr>
            <a:spLocks noGrp="1"/>
          </p:cNvSpPr>
          <p:nvPr>
            <p:ph idx="1"/>
          </p:nvPr>
        </p:nvSpPr>
        <p:spPr>
          <a:xfrm>
            <a:off x="131784" y="1653468"/>
            <a:ext cx="8865457" cy="469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1861782" y="6343768"/>
            <a:ext cx="2895600" cy="365125"/>
          </a:xfrm>
          <a:prstGeom prst="rect">
            <a:avLst/>
          </a:prstGeom>
        </p:spPr>
        <p:txBody>
          <a:bodyPr/>
          <a:lstStyle/>
          <a:p>
            <a:endParaRPr lang="en-US"/>
          </a:p>
        </p:txBody>
      </p:sp>
      <p:sp>
        <p:nvSpPr>
          <p:cNvPr id="6" name="Rectangle 5"/>
          <p:cNvSpPr>
            <a:spLocks noGrp="1"/>
          </p:cNvSpPr>
          <p:nvPr>
            <p:ph type="sldNum" sz="quarter" idx="12"/>
          </p:nvPr>
        </p:nvSpPr>
        <p:spPr/>
        <p:txBody>
          <a:bodyPr/>
          <a:lstStyle/>
          <a:p>
            <a:fld id="{7CC83F51-380F-B746-B12D-AEDA332A5623}" type="slidenum">
              <a:rPr lang="en-US" smtClean="0"/>
              <a:t>‹#›</a:t>
            </a:fld>
            <a:endParaRPr lang="en-US"/>
          </a:p>
        </p:txBody>
      </p:sp>
      <p:sp>
        <p:nvSpPr>
          <p:cNvPr id="8" name="Content Placeholder 7"/>
          <p:cNvSpPr>
            <a:spLocks noGrp="1"/>
          </p:cNvSpPr>
          <p:nvPr>
            <p:ph sz="quarter" idx="13" hasCustomPrompt="1"/>
          </p:nvPr>
        </p:nvSpPr>
        <p:spPr>
          <a:xfrm>
            <a:off x="131763" y="874713"/>
            <a:ext cx="8866187" cy="779462"/>
          </a:xfrm>
        </p:spPr>
        <p:txBody>
          <a:bodyPr/>
          <a:lstStyle>
            <a:lvl1pPr marL="0" indent="0">
              <a:buNone/>
              <a:defRPr b="0" i="1" u="none">
                <a:latin typeface="Times"/>
                <a:cs typeface="Times"/>
              </a:defRPr>
            </a:lvl1pPr>
            <a:lvl3pPr marL="914391" indent="0">
              <a:buNone/>
              <a:defRPr/>
            </a:lvl3pPr>
          </a:lstStyle>
          <a:p>
            <a:pPr lvl="0"/>
            <a:r>
              <a:rPr lang="en-US" dirty="0" smtClean="0"/>
              <a:t>Subtitle</a:t>
            </a:r>
          </a:p>
        </p:txBody>
      </p:sp>
    </p:spTree>
    <p:extLst>
      <p:ext uri="{BB962C8B-B14F-4D97-AF65-F5344CB8AC3E}">
        <p14:creationId xmlns:p14="http://schemas.microsoft.com/office/powerpoint/2010/main" val="4248352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grpSp>
        <p:nvGrpSpPr>
          <p:cNvPr id="4" name="Group 9"/>
          <p:cNvGrpSpPr/>
          <p:nvPr/>
        </p:nvGrpSpPr>
        <p:grpSpPr>
          <a:xfrm>
            <a:off x="0" y="0"/>
            <a:ext cx="9144000" cy="6858000"/>
            <a:chOff x="0" y="0"/>
            <a:chExt cx="9144000" cy="6858000"/>
          </a:xfrm>
        </p:grpSpPr>
        <p:pic>
          <p:nvPicPr>
            <p:cNvPr id="7" name="Rectangle 6"/>
            <p:cNvPicPr>
              <a:picLocks noChangeAspect="1"/>
            </p:cNvPicPr>
            <p:nvPr userDrawn="1"/>
          </p:nvPicPr>
          <p:blipFill>
            <a:blip r:embed="rId2">
              <a:duotone>
                <a:schemeClr val="accent3"/>
                <a:srgbClr val="FFFFFF"/>
              </a:duotone>
            </a:blip>
            <a:stretch>
              <a:fillRect/>
            </a:stretch>
          </p:blipFill>
          <p:spPr>
            <a:xfrm>
              <a:off x="0" y="0"/>
              <a:ext cx="9144000" cy="6858000"/>
            </a:xfrm>
            <a:prstGeom prst="rect">
              <a:avLst/>
            </a:prstGeom>
            <a:noFill/>
            <a:ln>
              <a:noFill/>
            </a:ln>
          </p:spPr>
        </p:pic>
        <p:sp>
          <p:nvSpPr>
            <p:cNvPr id="9" name="Rectangle 8"/>
            <p:cNvSpPr/>
            <p:nvPr userDrawn="1"/>
          </p:nvSpPr>
          <p:spPr>
            <a:xfrm>
              <a:off x="0" y="342900"/>
              <a:ext cx="9144000" cy="6172200"/>
            </a:xfrm>
            <a:prstGeom prst="rect">
              <a:avLst/>
            </a:prstGeom>
            <a:gradFill flip="none" rotWithShape="1">
              <a:gsLst>
                <a:gs pos="39000">
                  <a:schemeClr val="accent5">
                    <a:alpha val="40000"/>
                  </a:schemeClr>
                </a:gs>
                <a:gs pos="0">
                  <a:schemeClr val="accent5">
                    <a:alpha val="90000"/>
                  </a:schemeClr>
                </a:gs>
                <a:gs pos="100000">
                  <a:schemeClr val="accent3">
                    <a:alpha val="40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457200"/>
              <a:ext cx="9144000" cy="5943600"/>
            </a:xfrm>
            <a:prstGeom prst="rect">
              <a:avLst/>
            </a:prstGeom>
            <a:gradFill flip="none" rotWithShape="1">
              <a:gsLst>
                <a:gs pos="39000">
                  <a:schemeClr val="accent5">
                    <a:alpha val="25000"/>
                  </a:schemeClr>
                </a:gs>
                <a:gs pos="100000">
                  <a:schemeClr val="accent3">
                    <a:alpha val="2500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41312"/>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05575"/>
              <a:ext cx="9144000" cy="1588"/>
            </a:xfrm>
            <a:prstGeom prst="line">
              <a:avLst/>
            </a:prstGeom>
            <a:ln w="28575" cap="flat" cmpd="sng" algn="ctr">
              <a:solidFill>
                <a:schemeClr val="bg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Rectangle 1"/>
          <p:cNvSpPr>
            <a:spLocks noGrp="1"/>
          </p:cNvSpPr>
          <p:nvPr>
            <p:ph type="title"/>
          </p:nvPr>
        </p:nvSpPr>
        <p:spPr>
          <a:xfrm>
            <a:off x="533403" y="3962403"/>
            <a:ext cx="8153399" cy="1371599"/>
          </a:xfrm>
        </p:spPr>
        <p:txBody>
          <a:bodyPr anchor="b" anchorCtr="0"/>
          <a:lstStyle>
            <a:lvl1pPr algn="l">
              <a:defRPr sz="4000" b="0" cap="none" baseline="0">
                <a:solidFill>
                  <a:schemeClr val="bg1"/>
                </a:solidFill>
                <a:latin typeface="+mj-lt"/>
              </a:defRPr>
            </a:lvl1pPr>
          </a:lstStyle>
          <a:p>
            <a:r>
              <a:rPr lang="en-US" smtClean="0"/>
              <a:t>Click to edit Master title style</a:t>
            </a:r>
            <a:endParaRPr lang="en-US"/>
          </a:p>
        </p:txBody>
      </p:sp>
      <p:sp>
        <p:nvSpPr>
          <p:cNvPr id="3" name="Rectangle 2"/>
          <p:cNvSpPr>
            <a:spLocks noGrp="1"/>
          </p:cNvSpPr>
          <p:nvPr>
            <p:ph type="body" idx="1"/>
          </p:nvPr>
        </p:nvSpPr>
        <p:spPr>
          <a:xfrm>
            <a:off x="557276" y="5438777"/>
            <a:ext cx="8129524" cy="904875"/>
          </a:xfrm>
        </p:spPr>
        <p:txBody>
          <a:bodyPr anchor="t" anchorCtr="0"/>
          <a:lstStyle>
            <a:lvl1pPr marL="0" indent="0">
              <a:buNone/>
              <a:defRPr sz="1400" cap="all" spc="100" baseline="0">
                <a:solidFill>
                  <a:schemeClr val="bg1"/>
                </a:solidFill>
              </a:defRPr>
            </a:lvl1pPr>
            <a:lvl2pPr marL="457196" indent="0">
              <a:buNone/>
              <a:defRPr sz="1800">
                <a:solidFill>
                  <a:schemeClr val="tx1">
                    <a:tint val="75000"/>
                  </a:schemeClr>
                </a:solidFill>
              </a:defRPr>
            </a:lvl2pPr>
            <a:lvl3pPr marL="914391" indent="0">
              <a:buNone/>
              <a:defRPr sz="1600">
                <a:solidFill>
                  <a:schemeClr val="tx1">
                    <a:tint val="75000"/>
                  </a:schemeClr>
                </a:solidFill>
              </a:defRPr>
            </a:lvl3pPr>
            <a:lvl4pPr marL="1371587" indent="0">
              <a:buNone/>
              <a:defRPr sz="1400">
                <a:solidFill>
                  <a:schemeClr val="tx1">
                    <a:tint val="75000"/>
                  </a:schemeClr>
                </a:solidFill>
              </a:defRPr>
            </a:lvl4pPr>
            <a:lvl5pPr marL="1828782" indent="0">
              <a:buNone/>
              <a:defRPr sz="1400">
                <a:solidFill>
                  <a:schemeClr val="tx1">
                    <a:tint val="75000"/>
                  </a:schemeClr>
                </a:solidFill>
              </a:defRPr>
            </a:lvl5pPr>
            <a:lvl6pPr marL="2285978" indent="0">
              <a:buNone/>
              <a:defRPr sz="1400">
                <a:solidFill>
                  <a:schemeClr val="tx1">
                    <a:tint val="75000"/>
                  </a:schemeClr>
                </a:solidFill>
              </a:defRPr>
            </a:lvl6pPr>
            <a:lvl7pPr marL="2743173" indent="0">
              <a:buNone/>
              <a:defRPr sz="1400">
                <a:solidFill>
                  <a:schemeClr val="tx1">
                    <a:tint val="75000"/>
                  </a:schemeClr>
                </a:solidFill>
              </a:defRPr>
            </a:lvl7pPr>
            <a:lvl8pPr marL="3200368" indent="0">
              <a:buNone/>
              <a:defRPr sz="1400">
                <a:solidFill>
                  <a:schemeClr val="tx1">
                    <a:tint val="75000"/>
                  </a:schemeClr>
                </a:solidFill>
              </a:defRPr>
            </a:lvl8pPr>
            <a:lvl9pPr marL="3657563"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Grp="1"/>
          </p:cNvSpPr>
          <p:nvPr>
            <p:ph sz="half" idx="1"/>
          </p:nvPr>
        </p:nvSpPr>
        <p:spPr>
          <a:xfrm>
            <a:off x="131784" y="874652"/>
            <a:ext cx="4312926" cy="546911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p:cNvSpPr>
          <p:nvPr>
            <p:ph sz="half" idx="2"/>
          </p:nvPr>
        </p:nvSpPr>
        <p:spPr>
          <a:xfrm>
            <a:off x="4444710" y="893275"/>
            <a:ext cx="4552532" cy="54504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1861782" y="6343768"/>
            <a:ext cx="2895600" cy="365125"/>
          </a:xfrm>
          <a:prstGeom prst="rect">
            <a:avLst/>
          </a:prstGeom>
        </p:spPr>
        <p:txBody>
          <a:bodyPr/>
          <a:lstStyle/>
          <a:p>
            <a:endParaRPr lang="en-US"/>
          </a:p>
        </p:txBody>
      </p:sp>
      <p:sp>
        <p:nvSpPr>
          <p:cNvPr id="7" name="Rectangle 6"/>
          <p:cNvSpPr>
            <a:spLocks noGrp="1"/>
          </p:cNvSpPr>
          <p:nvPr>
            <p:ph type="sldNum" sz="quarter" idx="12"/>
          </p:nvPr>
        </p:nvSpPr>
        <p:spPr/>
        <p:txBody>
          <a:bodyPr/>
          <a:lstStyle/>
          <a:p>
            <a:fld id="{7CC83F51-380F-B746-B12D-AEDA332A5623}"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Grp="1"/>
          </p:cNvSpPr>
          <p:nvPr>
            <p:ph sz="half" idx="1"/>
          </p:nvPr>
        </p:nvSpPr>
        <p:spPr>
          <a:xfrm>
            <a:off x="4678390" y="885705"/>
            <a:ext cx="4312926" cy="5469115"/>
          </a:xfrm>
        </p:spPr>
        <p:txBody>
          <a:bodyPr>
            <a:noAutofit/>
          </a:bodyPr>
          <a:lstStyle>
            <a:lvl1pPr marL="0" indent="0">
              <a:lnSpc>
                <a:spcPts val="1140"/>
              </a:lnSpc>
              <a:spcBef>
                <a:spcPts val="0"/>
              </a:spcBef>
              <a:buNone/>
              <a:defRPr sz="1200"/>
            </a:lvl1pPr>
            <a:lvl2pPr marL="182880" indent="0">
              <a:lnSpc>
                <a:spcPts val="1140"/>
              </a:lnSpc>
              <a:spcBef>
                <a:spcPts val="0"/>
              </a:spcBef>
              <a:buNone/>
              <a:defRPr sz="1200"/>
            </a:lvl2pPr>
            <a:lvl3pPr marL="365760" indent="0">
              <a:lnSpc>
                <a:spcPts val="1140"/>
              </a:lnSpc>
              <a:spcBef>
                <a:spcPts val="0"/>
              </a:spcBef>
              <a:buNone/>
              <a:defRPr sz="1200"/>
            </a:lvl3pPr>
            <a:lvl4pPr marL="548640" indent="0">
              <a:lnSpc>
                <a:spcPts val="1140"/>
              </a:lnSpc>
              <a:spcBef>
                <a:spcPts val="0"/>
              </a:spcBef>
              <a:buNone/>
              <a:defRPr sz="1200"/>
            </a:lvl4pPr>
            <a:lvl5pPr marL="731520" indent="0">
              <a:lnSpc>
                <a:spcPts val="1140"/>
              </a:lnSpc>
              <a:spcBef>
                <a:spcPts val="0"/>
              </a:spcBef>
              <a:buNone/>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1861782" y="6343768"/>
            <a:ext cx="2895600" cy="365125"/>
          </a:xfrm>
          <a:prstGeom prst="rect">
            <a:avLst/>
          </a:prstGeom>
        </p:spPr>
        <p:txBody>
          <a:bodyPr/>
          <a:lstStyle/>
          <a:p>
            <a:endParaRPr lang="en-US"/>
          </a:p>
        </p:txBody>
      </p:sp>
      <p:sp>
        <p:nvSpPr>
          <p:cNvPr id="7" name="Rectangle 6"/>
          <p:cNvSpPr>
            <a:spLocks noGrp="1"/>
          </p:cNvSpPr>
          <p:nvPr>
            <p:ph type="sldNum" sz="quarter" idx="12"/>
          </p:nvPr>
        </p:nvSpPr>
        <p:spPr/>
        <p:txBody>
          <a:bodyPr/>
          <a:lstStyle/>
          <a:p>
            <a:fld id="{7CC83F51-380F-B746-B12D-AEDA332A5623}" type="slidenum">
              <a:rPr lang="en-US" smtClean="0"/>
              <a:t>‹#›</a:t>
            </a:fld>
            <a:endParaRPr lang="en-US"/>
          </a:p>
        </p:txBody>
      </p:sp>
      <p:sp>
        <p:nvSpPr>
          <p:cNvPr id="8" name="Rectangle 2"/>
          <p:cNvSpPr>
            <a:spLocks noGrp="1"/>
          </p:cNvSpPr>
          <p:nvPr>
            <p:ph sz="half" idx="13"/>
          </p:nvPr>
        </p:nvSpPr>
        <p:spPr>
          <a:xfrm>
            <a:off x="131784" y="874652"/>
            <a:ext cx="4312926" cy="5469115"/>
          </a:xfrm>
        </p:spPr>
        <p:txBody>
          <a:bodyPr>
            <a:noAutofit/>
          </a:bodyPr>
          <a:lstStyle>
            <a:lvl1pPr marL="0" indent="0">
              <a:lnSpc>
                <a:spcPts val="1140"/>
              </a:lnSpc>
              <a:spcBef>
                <a:spcPts val="0"/>
              </a:spcBef>
              <a:buNone/>
              <a:defRPr sz="1200"/>
            </a:lvl1pPr>
            <a:lvl2pPr marL="182880" indent="0">
              <a:lnSpc>
                <a:spcPts val="1140"/>
              </a:lnSpc>
              <a:spcBef>
                <a:spcPts val="0"/>
              </a:spcBef>
              <a:buNone/>
              <a:defRPr sz="1200"/>
            </a:lvl2pPr>
            <a:lvl3pPr marL="365760" indent="0">
              <a:lnSpc>
                <a:spcPts val="1140"/>
              </a:lnSpc>
              <a:spcBef>
                <a:spcPts val="0"/>
              </a:spcBef>
              <a:buNone/>
              <a:defRPr sz="1200"/>
            </a:lvl3pPr>
            <a:lvl4pPr marL="548640" indent="0">
              <a:lnSpc>
                <a:spcPts val="1140"/>
              </a:lnSpc>
              <a:spcBef>
                <a:spcPts val="0"/>
              </a:spcBef>
              <a:buNone/>
              <a:defRPr sz="1200"/>
            </a:lvl4pPr>
            <a:lvl5pPr marL="731520" indent="0">
              <a:lnSpc>
                <a:spcPts val="1140"/>
              </a:lnSpc>
              <a:spcBef>
                <a:spcPts val="0"/>
              </a:spcBef>
              <a:buNone/>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471039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Rectangle 2"/>
          <p:cNvSpPr>
            <a:spLocks noGrp="1"/>
          </p:cNvSpPr>
          <p:nvPr>
            <p:ph type="body" idx="1"/>
          </p:nvPr>
        </p:nvSpPr>
        <p:spPr>
          <a:xfrm>
            <a:off x="131783" y="887485"/>
            <a:ext cx="4365605" cy="574675"/>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dirty="0" smtClean="0"/>
              <a:t>Click to edit Master text styles</a:t>
            </a:r>
          </a:p>
        </p:txBody>
      </p:sp>
      <p:sp>
        <p:nvSpPr>
          <p:cNvPr id="4" name="Rectangle 3"/>
          <p:cNvSpPr>
            <a:spLocks noGrp="1"/>
          </p:cNvSpPr>
          <p:nvPr>
            <p:ph sz="half" idx="2"/>
          </p:nvPr>
        </p:nvSpPr>
        <p:spPr>
          <a:xfrm>
            <a:off x="131783" y="1462160"/>
            <a:ext cx="4365603" cy="48816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p:cNvSpPr>
          <p:nvPr>
            <p:ph type="body" sz="quarter" idx="3"/>
          </p:nvPr>
        </p:nvSpPr>
        <p:spPr>
          <a:xfrm>
            <a:off x="4497388" y="887485"/>
            <a:ext cx="4499853" cy="574675"/>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dirty="0" smtClean="0"/>
              <a:t>Click to edit Master text styles</a:t>
            </a:r>
          </a:p>
        </p:txBody>
      </p:sp>
      <p:sp>
        <p:nvSpPr>
          <p:cNvPr id="6" name="Rectangle 5"/>
          <p:cNvSpPr>
            <a:spLocks noGrp="1"/>
          </p:cNvSpPr>
          <p:nvPr>
            <p:ph sz="quarter" idx="4"/>
          </p:nvPr>
        </p:nvSpPr>
        <p:spPr>
          <a:xfrm>
            <a:off x="4497387" y="1468358"/>
            <a:ext cx="4499853" cy="48844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1861782" y="6343768"/>
            <a:ext cx="2895600" cy="365125"/>
          </a:xfrm>
          <a:prstGeom prst="rect">
            <a:avLst/>
          </a:prstGeom>
        </p:spPr>
        <p:txBody>
          <a:bodyPr/>
          <a:lstStyle/>
          <a:p>
            <a:endParaRPr lang="en-US"/>
          </a:p>
        </p:txBody>
      </p:sp>
      <p:sp>
        <p:nvSpPr>
          <p:cNvPr id="9" name="Rectangle 8"/>
          <p:cNvSpPr>
            <a:spLocks noGrp="1"/>
          </p:cNvSpPr>
          <p:nvPr>
            <p:ph type="sldNum" sz="quarter" idx="12"/>
          </p:nvPr>
        </p:nvSpPr>
        <p:spPr/>
        <p:txBody>
          <a:bodyPr/>
          <a:lstStyle/>
          <a:p>
            <a:fld id="{7CC83F51-380F-B746-B12D-AEDA332A5623}"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1861782" y="6343768"/>
            <a:ext cx="2895600" cy="365125"/>
          </a:xfrm>
          <a:prstGeom prst="rect">
            <a:avLst/>
          </a:prstGeom>
        </p:spPr>
        <p:txBody>
          <a:bodyPr/>
          <a:lstStyle/>
          <a:p>
            <a:endParaRPr lang="en-US"/>
          </a:p>
        </p:txBody>
      </p:sp>
      <p:sp>
        <p:nvSpPr>
          <p:cNvPr id="5" name="Rectangle 4"/>
          <p:cNvSpPr>
            <a:spLocks noGrp="1"/>
          </p:cNvSpPr>
          <p:nvPr>
            <p:ph type="sldNum" sz="quarter" idx="12"/>
          </p:nvPr>
        </p:nvSpPr>
        <p:spPr/>
        <p:txBody>
          <a:bodyPr/>
          <a:lstStyle/>
          <a:p>
            <a:fld id="{7CC83F51-380F-B746-B12D-AEDA332A56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a:blip r:embed="rId14"/>
          <a:stretch>
            <a:fillRect/>
          </a:stretch>
        </p:blipFill>
        <p:spPr>
          <a:xfrm>
            <a:off x="-12700" y="-12700"/>
            <a:ext cx="9169400" cy="6883400"/>
          </a:xfrm>
          <a:prstGeom prst="rect">
            <a:avLst/>
          </a:prstGeom>
        </p:spPr>
      </p:pic>
      <p:grpSp>
        <p:nvGrpSpPr>
          <p:cNvPr id="7" name="Group 19"/>
          <p:cNvGrpSpPr/>
          <p:nvPr/>
        </p:nvGrpSpPr>
        <p:grpSpPr>
          <a:xfrm>
            <a:off x="304801" y="-299550"/>
            <a:ext cx="8534400" cy="7236928"/>
            <a:chOff x="304800" y="0"/>
            <a:chExt cx="8534400" cy="6858000"/>
          </a:xfrm>
        </p:grpSpPr>
        <p:sp>
          <p:nvSpPr>
            <p:cNvPr id="21" name="Rectangle 20"/>
            <p:cNvSpPr/>
            <p:nvPr userDrawn="1"/>
          </p:nvSpPr>
          <p:spPr>
            <a:xfrm>
              <a:off x="457200" y="0"/>
              <a:ext cx="8229600" cy="6477000"/>
            </a:xfrm>
            <a:prstGeom prst="rect">
              <a:avLst/>
            </a:prstGeom>
            <a:gradFill flip="none" rotWithShape="1">
              <a:gsLst>
                <a:gs pos="0">
                  <a:schemeClr val="bg1">
                    <a:alpha val="50000"/>
                  </a:schemeClr>
                </a:gs>
                <a:gs pos="100000">
                  <a:schemeClr val="bg1">
                    <a:alpha val="0"/>
                  </a:schemeClr>
                </a:gs>
              </a:gsLst>
              <a:lin ang="10800000" scaled="1"/>
              <a:tileRect/>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flipH="1">
              <a:off x="457200" y="381000"/>
              <a:ext cx="8229600" cy="6477000"/>
            </a:xfrm>
            <a:prstGeom prst="rect">
              <a:avLst/>
            </a:prstGeom>
            <a:gradFill flip="none" rotWithShape="1">
              <a:gsLst>
                <a:gs pos="0">
                  <a:schemeClr val="bg1">
                    <a:alpha val="50000"/>
                  </a:schemeClr>
                </a:gs>
                <a:gs pos="100000">
                  <a:schemeClr val="bg1">
                    <a:alpha val="0"/>
                  </a:schemeClr>
                </a:gs>
              </a:gsLst>
              <a:lin ang="10800000" scaled="1"/>
              <a:tileRect/>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57200" y="6477000"/>
              <a:ext cx="8382000" cy="76200"/>
            </a:xfrm>
            <a:prstGeom prst="rect">
              <a:avLst/>
            </a:prstGeom>
            <a:gradFill>
              <a:gsLst>
                <a:gs pos="0">
                  <a:schemeClr val="accent5"/>
                </a:gs>
                <a:gs pos="65000">
                  <a:schemeClr val="bg1">
                    <a:alpha val="0"/>
                  </a:schemeClr>
                </a:gs>
                <a:gs pos="100000">
                  <a:schemeClr val="bg1">
                    <a:alpha val="0"/>
                  </a:schemeClr>
                </a:gs>
              </a:gsLst>
              <a:lin ang="10800000" scaled="1"/>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flipH="1">
              <a:off x="304800" y="381000"/>
              <a:ext cx="8382000" cy="76200"/>
            </a:xfrm>
            <a:prstGeom prst="rect">
              <a:avLst/>
            </a:prstGeom>
            <a:gradFill>
              <a:gsLst>
                <a:gs pos="0">
                  <a:schemeClr val="accent5"/>
                </a:gs>
                <a:gs pos="65000">
                  <a:schemeClr val="bg1">
                    <a:alpha val="0"/>
                  </a:schemeClr>
                </a:gs>
                <a:gs pos="100000">
                  <a:schemeClr val="bg1">
                    <a:alpha val="0"/>
                  </a:schemeClr>
                </a:gs>
              </a:gsLst>
              <a:lin ang="10800000" scaled="1"/>
            </a:gradFill>
            <a:ln w="254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p:cNvSpPr>
            <a:spLocks noGrp="1"/>
          </p:cNvSpPr>
          <p:nvPr>
            <p:ph type="title"/>
          </p:nvPr>
        </p:nvSpPr>
        <p:spPr>
          <a:xfrm>
            <a:off x="131784" y="193596"/>
            <a:ext cx="8865457" cy="681057"/>
          </a:xfrm>
          <a:prstGeom prst="rect">
            <a:avLst/>
          </a:prstGeom>
        </p:spPr>
        <p:txBody>
          <a:bodyPr vert="horz" lIns="91439" tIns="45719" rIns="91439" bIns="45719"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1784" y="874654"/>
            <a:ext cx="8865457" cy="5653560"/>
          </a:xfrm>
          <a:prstGeom prst="rect">
            <a:avLst/>
          </a:prstGeom>
        </p:spPr>
        <p:txBody>
          <a:bodyPr vert="horz" lIns="91439" tIns="45719" rIns="91439"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5183" y="6535333"/>
            <a:ext cx="1176599" cy="365125"/>
          </a:xfrm>
          <a:prstGeom prst="rect">
            <a:avLst/>
          </a:prstGeom>
        </p:spPr>
        <p:txBody>
          <a:bodyPr vert="horz" lIns="91439" tIns="45719" rIns="91439" bIns="45719" rtlCol="0" anchor="ctr"/>
          <a:lstStyle>
            <a:lvl1pPr algn="l">
              <a:defRPr sz="1000">
                <a:solidFill>
                  <a:schemeClr val="tx2"/>
                </a:solidFill>
                <a:latin typeface="+mj-lt"/>
              </a:defRPr>
            </a:lvl1pPr>
          </a:lstStyle>
          <a:p>
            <a:endParaRPr lang="en-US" dirty="0"/>
          </a:p>
        </p:txBody>
      </p:sp>
      <p:sp>
        <p:nvSpPr>
          <p:cNvPr id="6" name="Slide Number Placeholder 5"/>
          <p:cNvSpPr>
            <a:spLocks noGrp="1"/>
          </p:cNvSpPr>
          <p:nvPr>
            <p:ph type="sldNum" sz="quarter" idx="4"/>
          </p:nvPr>
        </p:nvSpPr>
        <p:spPr>
          <a:xfrm>
            <a:off x="135854" y="6528214"/>
            <a:ext cx="534019" cy="365125"/>
          </a:xfrm>
          <a:prstGeom prst="rect">
            <a:avLst/>
          </a:prstGeom>
        </p:spPr>
        <p:txBody>
          <a:bodyPr vert="horz" lIns="91439" tIns="45719" rIns="91439" bIns="45719" rtlCol="0" anchor="ctr"/>
          <a:lstStyle>
            <a:lvl1pPr algn="l">
              <a:defRPr sz="1000">
                <a:solidFill>
                  <a:schemeClr val="tx2"/>
                </a:solidFill>
                <a:latin typeface="+mj-lt"/>
              </a:defRPr>
            </a:lvl1pPr>
          </a:lstStyle>
          <a:p>
            <a:fld id="{7CC83F51-380F-B746-B12D-AEDA332A5623}" type="slidenum">
              <a:rPr lang="en-US" smtClean="0"/>
              <a:t>‹#›</a:t>
            </a:fld>
            <a:endParaRPr lang="en-US"/>
          </a:p>
        </p:txBody>
      </p:sp>
      <p:sp>
        <p:nvSpPr>
          <p:cNvPr id="8" name="TextBox 7"/>
          <p:cNvSpPr txBox="1"/>
          <p:nvPr/>
        </p:nvSpPr>
        <p:spPr>
          <a:xfrm>
            <a:off x="1449623" y="6553200"/>
            <a:ext cx="7694378" cy="276999"/>
          </a:xfrm>
          <a:prstGeom prst="rect">
            <a:avLst/>
          </a:prstGeom>
          <a:noFill/>
        </p:spPr>
        <p:txBody>
          <a:bodyPr wrap="square" rtlCol="0">
            <a:spAutoFit/>
          </a:bodyPr>
          <a:lstStyle/>
          <a:p>
            <a:pPr algn="r"/>
            <a:r>
              <a:rPr lang="en-US" sz="1200" dirty="0" smtClean="0"/>
              <a:t>University</a:t>
            </a:r>
            <a:r>
              <a:rPr lang="en-US" sz="1200" baseline="0" dirty="0" smtClean="0"/>
              <a:t> of California, Los Angeles, Computer Science Department</a:t>
            </a:r>
            <a:endParaRPr lang="en-US" sz="1200" dirty="0"/>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7" r:id="rId7"/>
    <p:sldLayoutId id="2147483832" r:id="rId8"/>
    <p:sldLayoutId id="2147483833" r:id="rId9"/>
    <p:sldLayoutId id="2147483834" r:id="rId10"/>
    <p:sldLayoutId id="2147483835" r:id="rId11"/>
    <p:sldLayoutId id="2147483836" r:id="rId12"/>
  </p:sldLayoutIdLst>
  <p:timing>
    <p:tnLst>
      <p:par>
        <p:cTn xmlns:p14="http://schemas.microsoft.com/office/powerpoint/2010/main" id="1" dur="indefinite" restart="never" nodeType="tmRoot"/>
      </p:par>
    </p:tnLst>
  </p:timing>
  <p:hf hdr="0" ftr="0" dt="0"/>
  <p:txStyles>
    <p:titleStyle>
      <a:lvl1pPr algn="ctr" rtl="0" eaLnBrk="1" latinLnBrk="0" hangingPunct="1">
        <a:spcBef>
          <a:spcPct val="0"/>
        </a:spcBef>
        <a:buNone/>
        <a:defRPr sz="3200" b="1" kern="1200">
          <a:solidFill>
            <a:schemeClr val="tx2"/>
          </a:solidFill>
          <a:latin typeface="Arial"/>
          <a:ea typeface="+mj-ea"/>
          <a:cs typeface="Arial"/>
        </a:defRPr>
      </a:lvl1pPr>
    </p:titleStyle>
    <p:bodyStyle>
      <a:lvl1pPr marL="342896" indent="-342896" algn="l" rtl="0" eaLnBrk="1" latinLnBrk="0" hangingPunct="1">
        <a:lnSpc>
          <a:spcPct val="90000"/>
        </a:lnSpc>
        <a:spcBef>
          <a:spcPts val="1800"/>
        </a:spcBef>
        <a:buFont typeface="Arial"/>
        <a:buChar char="•"/>
        <a:defRPr sz="2800" kern="1200">
          <a:solidFill>
            <a:schemeClr val="tx2"/>
          </a:solidFill>
          <a:latin typeface="Arial"/>
          <a:ea typeface="+mn-ea"/>
          <a:cs typeface="Arial"/>
        </a:defRPr>
      </a:lvl1pPr>
      <a:lvl2pPr marL="742943" indent="-285747" algn="l" rtl="0" eaLnBrk="1" latinLnBrk="0" hangingPunct="1">
        <a:spcBef>
          <a:spcPct val="20000"/>
        </a:spcBef>
        <a:buFont typeface="Arial"/>
        <a:buChar char="–"/>
        <a:defRPr sz="2400" kern="1200">
          <a:solidFill>
            <a:schemeClr val="tx2"/>
          </a:solidFill>
          <a:latin typeface="Arial"/>
          <a:ea typeface="+mn-ea"/>
          <a:cs typeface="Arial"/>
        </a:defRPr>
      </a:lvl2pPr>
      <a:lvl3pPr marL="1142988" indent="-228597" algn="l" rtl="0" eaLnBrk="1" latinLnBrk="0" hangingPunct="1">
        <a:spcBef>
          <a:spcPct val="20000"/>
        </a:spcBef>
        <a:buFont typeface="Arial"/>
        <a:buChar char="•"/>
        <a:defRPr sz="2000" kern="1200">
          <a:solidFill>
            <a:schemeClr val="tx2"/>
          </a:solidFill>
          <a:latin typeface="Arial"/>
          <a:ea typeface="+mn-ea"/>
          <a:cs typeface="Arial"/>
        </a:defRPr>
      </a:lvl3pPr>
      <a:lvl4pPr marL="1600184" indent="-228597" algn="l" rtl="0" eaLnBrk="1" latinLnBrk="0" hangingPunct="1">
        <a:spcBef>
          <a:spcPct val="20000"/>
        </a:spcBef>
        <a:buFont typeface="Arial"/>
        <a:buChar char="–"/>
        <a:defRPr sz="1800" kern="1200">
          <a:solidFill>
            <a:schemeClr val="tx2"/>
          </a:solidFill>
          <a:latin typeface="Arial"/>
          <a:ea typeface="+mn-ea"/>
          <a:cs typeface="Arial"/>
        </a:defRPr>
      </a:lvl4pPr>
      <a:lvl5pPr marL="2057379" indent="-228597" algn="l" rtl="0" eaLnBrk="1" latinLnBrk="0" hangingPunct="1">
        <a:spcBef>
          <a:spcPct val="20000"/>
        </a:spcBef>
        <a:buFont typeface="Arial"/>
        <a:buChar char="»"/>
        <a:defRPr sz="1800" kern="1200">
          <a:solidFill>
            <a:schemeClr val="tx2"/>
          </a:solidFill>
          <a:latin typeface="Arial"/>
          <a:ea typeface="+mn-ea"/>
          <a:cs typeface="Arial"/>
        </a:defRPr>
      </a:lvl5pPr>
      <a:lvl6pPr marL="2514575" indent="-228597" algn="l" rtl="0" eaLnBrk="1" latinLnBrk="0" hangingPunct="1">
        <a:spcBef>
          <a:spcPct val="20000"/>
        </a:spcBef>
        <a:buFont typeface="Arial"/>
        <a:buChar char="•"/>
        <a:defRPr sz="2000" kern="1200">
          <a:solidFill>
            <a:schemeClr val="tx1"/>
          </a:solidFill>
          <a:latin typeface="+mn-lt"/>
          <a:ea typeface="+mn-ea"/>
          <a:cs typeface="+mn-cs"/>
        </a:defRPr>
      </a:lvl6pPr>
      <a:lvl7pPr marL="2971770" indent="-228597" algn="l" rtl="0" eaLnBrk="1" latinLnBrk="0" hangingPunct="1">
        <a:spcBef>
          <a:spcPct val="20000"/>
        </a:spcBef>
        <a:buFont typeface="Arial"/>
        <a:buChar char="•"/>
        <a:defRPr sz="2000" kern="1200">
          <a:solidFill>
            <a:schemeClr val="tx1"/>
          </a:solidFill>
          <a:latin typeface="+mn-lt"/>
          <a:ea typeface="+mn-ea"/>
          <a:cs typeface="+mn-cs"/>
        </a:defRPr>
      </a:lvl7pPr>
      <a:lvl8pPr marL="3428966" indent="-228597" algn="l" rtl="0" eaLnBrk="1" latinLnBrk="0" hangingPunct="1">
        <a:spcBef>
          <a:spcPct val="20000"/>
        </a:spcBef>
        <a:buFont typeface="Arial"/>
        <a:buChar char="•"/>
        <a:defRPr sz="2000" kern="1200">
          <a:solidFill>
            <a:schemeClr val="tx1"/>
          </a:solidFill>
          <a:latin typeface="+mn-lt"/>
          <a:ea typeface="+mn-ea"/>
          <a:cs typeface="+mn-cs"/>
        </a:defRPr>
      </a:lvl8pPr>
      <a:lvl9pPr marL="3886161" indent="-228597" algn="l" rtl="0" eaLnBrk="1" latinLnBrk="0" hangingPunct="1">
        <a:spcBef>
          <a:spcPct val="20000"/>
        </a:spcBef>
        <a:buFont typeface="Arial"/>
        <a:buChar char="•"/>
        <a:defRPr sz="20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196" algn="l" rtl="0" eaLnBrk="1" hangingPunct="1">
        <a:defRPr kern="1200">
          <a:solidFill>
            <a:schemeClr val="tx1"/>
          </a:solidFill>
          <a:latin typeface="+mn-lt"/>
          <a:ea typeface="+mn-ea"/>
          <a:cs typeface="+mn-cs"/>
        </a:defRPr>
      </a:lvl2pPr>
      <a:lvl3pPr marL="914391" algn="l" rtl="0" eaLnBrk="1" hangingPunct="1">
        <a:defRPr kern="1200">
          <a:solidFill>
            <a:schemeClr val="tx1"/>
          </a:solidFill>
          <a:latin typeface="+mn-lt"/>
          <a:ea typeface="+mn-ea"/>
          <a:cs typeface="+mn-cs"/>
        </a:defRPr>
      </a:lvl3pPr>
      <a:lvl4pPr marL="1371587" algn="l" rtl="0" eaLnBrk="1" hangingPunct="1">
        <a:defRPr kern="1200">
          <a:solidFill>
            <a:schemeClr val="tx1"/>
          </a:solidFill>
          <a:latin typeface="+mn-lt"/>
          <a:ea typeface="+mn-ea"/>
          <a:cs typeface="+mn-cs"/>
        </a:defRPr>
      </a:lvl4pPr>
      <a:lvl5pPr marL="1828782" algn="l" rtl="0" eaLnBrk="1" hangingPunct="1">
        <a:defRPr kern="1200">
          <a:solidFill>
            <a:schemeClr val="tx1"/>
          </a:solidFill>
          <a:latin typeface="+mn-lt"/>
          <a:ea typeface="+mn-ea"/>
          <a:cs typeface="+mn-cs"/>
        </a:defRPr>
      </a:lvl5pPr>
      <a:lvl6pPr marL="2285978" algn="l" rtl="0" eaLnBrk="1" hangingPunct="1">
        <a:defRPr kern="1200">
          <a:solidFill>
            <a:schemeClr val="tx1"/>
          </a:solidFill>
          <a:latin typeface="+mn-lt"/>
          <a:ea typeface="+mn-ea"/>
          <a:cs typeface="+mn-cs"/>
        </a:defRPr>
      </a:lvl6pPr>
      <a:lvl7pPr marL="2743173" algn="l" rtl="0" eaLnBrk="1" hangingPunct="1">
        <a:defRPr kern="1200">
          <a:solidFill>
            <a:schemeClr val="tx1"/>
          </a:solidFill>
          <a:latin typeface="+mn-lt"/>
          <a:ea typeface="+mn-ea"/>
          <a:cs typeface="+mn-cs"/>
        </a:defRPr>
      </a:lvl7pPr>
      <a:lvl8pPr marL="3200368" algn="l" rtl="0" eaLnBrk="1" hangingPunct="1">
        <a:defRPr kern="1200">
          <a:solidFill>
            <a:schemeClr val="tx1"/>
          </a:solidFill>
          <a:latin typeface="+mn-lt"/>
          <a:ea typeface="+mn-ea"/>
          <a:cs typeface="+mn-cs"/>
        </a:defRPr>
      </a:lvl8pPr>
      <a:lvl9pPr marL="3657563"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nsim@lists.cs.ucla.edu" TargetMode="External"/><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hyperlink" Target="http://ndnsim.n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examples.html%23node-grid-example-using-topology-plug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application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metric.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awka/ndnSIM-AsiaFI-tutoria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getting-started.html" TargetMode="External"/><Relationship Id="rId3" Type="http://schemas.openxmlformats.org/officeDocument/2006/relationships/hyperlink" Target="http://ndnsim.net/example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hyperlink" Target="http://ndnsim.n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ndnsim.net/doxyge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fw.html%23writing-your-own-custom-strategy" TargetMode="External"/><Relationship Id="rId3" Type="http://schemas.openxmlformats.org/officeDocument/2006/relationships/hyperlink" Target="http://ndnsim.net/fw.html%23extending-strateg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emf"/><Relationship Id="rId3" Type="http://schemas.openxmlformats.org/officeDocument/2006/relationships/image" Target="../media/image1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emf"/><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ndnsim.net/applications.html%23custom-applicatio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emf"/><Relationship Id="rId3" Type="http://schemas.openxmlformats.org/officeDocument/2006/relationships/image" Target="../media/image2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emf"/><Relationship Id="rId3" Type="http://schemas.openxmlformats.org/officeDocument/2006/relationships/image" Target="../media/image23.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5.emf"/><Relationship Id="rId3" Type="http://schemas.openxmlformats.org/officeDocument/2006/relationships/image" Target="../media/image2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DN-Routing/ndnSIM/issues?state=open" TargetMode="External"/><Relationship Id="rId4" Type="http://schemas.openxmlformats.org/officeDocument/2006/relationships/hyperlink" Target="http://redmine.named-data.net/projects/ndnsim" TargetMode="External"/><Relationship Id="rId5" Type="http://schemas.openxmlformats.org/officeDocument/2006/relationships/hyperlink" Target="http://ndnsim.net" TargetMode="External"/><Relationship Id="rId1" Type="http://schemas.openxmlformats.org/officeDocument/2006/relationships/slideLayout" Target="../slideLayouts/slideLayout2.xml"/><Relationship Id="rId2" Type="http://schemas.openxmlformats.org/officeDocument/2006/relationships/hyperlink" Target="http://www.lists.cs.ucla.edu/mailman/listinfo/ndnsi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dnsim.net/ndnsim-research-papers.html%23research-papers-that-use-ndnsi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hyperlink" Target="http://ndnsim.net/ndnsim-packet-formats.html" TargetMode="External"/><Relationship Id="rId4" Type="http://schemas.openxmlformats.org/officeDocument/2006/relationships/image" Target="../media/image6.e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named-data/ndn.cxx" TargetMode="External"/><Relationship Id="rId3" Type="http://schemas.openxmlformats.org/officeDocument/2006/relationships/hyperlink" Target="https://github.com/cawka/PyND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676" y="1137920"/>
            <a:ext cx="8229600" cy="2809612"/>
          </a:xfrm>
        </p:spPr>
        <p:txBody>
          <a:bodyPr>
            <a:normAutofit fontScale="90000"/>
          </a:bodyPr>
          <a:lstStyle/>
          <a:p>
            <a:pPr algn="ctr"/>
            <a:r>
              <a:rPr lang="en-US" dirty="0" smtClean="0"/>
              <a:t>ndnSIM: a modular NDN simulator</a:t>
            </a:r>
            <a:br>
              <a:rPr lang="en-US" dirty="0" smtClean="0"/>
            </a:br>
            <a:r>
              <a:rPr lang="en-US" sz="4400" dirty="0" smtClean="0"/>
              <a:t/>
            </a:r>
            <a:br>
              <a:rPr lang="en-US" sz="4400" dirty="0" smtClean="0"/>
            </a:br>
            <a:r>
              <a:rPr lang="en-US" sz="4000" dirty="0" smtClean="0"/>
              <a:t>Introduction </a:t>
            </a:r>
            <a:r>
              <a:rPr lang="en-US" sz="4000" dirty="0" smtClean="0"/>
              <a:t>and Tutorial</a:t>
            </a:r>
            <a:endParaRPr lang="en-US" sz="6700" dirty="0"/>
          </a:p>
        </p:txBody>
      </p:sp>
      <p:sp>
        <p:nvSpPr>
          <p:cNvPr id="3" name="Subtitle 2"/>
          <p:cNvSpPr>
            <a:spLocks noGrp="1"/>
          </p:cNvSpPr>
          <p:nvPr>
            <p:ph type="subTitle" idx="1"/>
          </p:nvPr>
        </p:nvSpPr>
        <p:spPr>
          <a:xfrm>
            <a:off x="566801" y="5429253"/>
            <a:ext cx="8129524" cy="361947"/>
          </a:xfrm>
        </p:spPr>
        <p:txBody>
          <a:bodyPr>
            <a:noAutofit/>
          </a:bodyPr>
          <a:lstStyle/>
          <a:p>
            <a:pPr>
              <a:lnSpc>
                <a:spcPct val="100000"/>
              </a:lnSpc>
              <a:spcBef>
                <a:spcPts val="600"/>
              </a:spcBef>
            </a:pPr>
            <a:r>
              <a:rPr lang="en-US" dirty="0" smtClean="0"/>
              <a:t>Alex </a:t>
            </a:r>
            <a:r>
              <a:rPr lang="en-US" dirty="0" err="1" smtClean="0"/>
              <a:t>afanasyev</a:t>
            </a:r>
            <a:endParaRPr lang="en-US" dirty="0" smtClean="0"/>
          </a:p>
        </p:txBody>
      </p:sp>
      <p:sp>
        <p:nvSpPr>
          <p:cNvPr id="4" name="TextBox 3"/>
          <p:cNvSpPr txBox="1"/>
          <p:nvPr/>
        </p:nvSpPr>
        <p:spPr>
          <a:xfrm>
            <a:off x="2146748" y="4019482"/>
            <a:ext cx="5058797" cy="1569660"/>
          </a:xfrm>
          <a:prstGeom prst="rect">
            <a:avLst/>
          </a:prstGeom>
          <a:noFill/>
        </p:spPr>
        <p:txBody>
          <a:bodyPr wrap="none" rtlCol="0">
            <a:spAutoFit/>
          </a:bodyPr>
          <a:lstStyle/>
          <a:p>
            <a:r>
              <a:rPr lang="en-US" sz="3200" dirty="0">
                <a:latin typeface="Century Gothic"/>
                <a:cs typeface="Century Gothic"/>
                <a:hlinkClick r:id="rId2"/>
              </a:rPr>
              <a:t>http://</a:t>
            </a:r>
            <a:r>
              <a:rPr lang="en-US" sz="3200" dirty="0" smtClean="0">
                <a:latin typeface="Century Gothic"/>
                <a:cs typeface="Century Gothic"/>
                <a:hlinkClick r:id="rId2"/>
              </a:rPr>
              <a:t>ndnsim.net</a:t>
            </a:r>
            <a:endParaRPr lang="en-US" sz="3200" dirty="0" smtClean="0">
              <a:latin typeface="Century Gothic"/>
              <a:cs typeface="Century Gothic"/>
            </a:endParaRPr>
          </a:p>
          <a:p>
            <a:r>
              <a:rPr lang="en-US" sz="3200" dirty="0" smtClean="0">
                <a:latin typeface="Century Gothic"/>
                <a:cs typeface="Century Gothic"/>
                <a:hlinkClick r:id="rId3"/>
              </a:rPr>
              <a:t>ndnSIM@lists.cs.ucla.edu</a:t>
            </a:r>
            <a:endParaRPr lang="en-US" sz="3200" dirty="0" smtClean="0">
              <a:latin typeface="Century Gothic"/>
              <a:cs typeface="Century Gothic"/>
            </a:endParaRPr>
          </a:p>
          <a:p>
            <a:endParaRPr lang="en-US" sz="3200" dirty="0">
              <a:latin typeface="Century Gothic"/>
              <a:cs typeface="Century Gothic"/>
            </a:endParaRPr>
          </a:p>
        </p:txBody>
      </p:sp>
      <p:sp>
        <p:nvSpPr>
          <p:cNvPr id="5" name="TextBox 4"/>
          <p:cNvSpPr txBox="1"/>
          <p:nvPr/>
        </p:nvSpPr>
        <p:spPr>
          <a:xfrm>
            <a:off x="556641" y="5716508"/>
            <a:ext cx="3409219" cy="369332"/>
          </a:xfrm>
          <a:prstGeom prst="rect">
            <a:avLst/>
          </a:prstGeom>
          <a:noFill/>
        </p:spPr>
        <p:txBody>
          <a:bodyPr wrap="none" rtlCol="0">
            <a:spAutoFit/>
          </a:bodyPr>
          <a:lstStyle/>
          <a:p>
            <a:r>
              <a:rPr lang="en-US" dirty="0" err="1" smtClean="0">
                <a:solidFill>
                  <a:schemeClr val="bg1"/>
                </a:solidFill>
              </a:rPr>
              <a:t>alexander.afanasyev@ucla.edu</a:t>
            </a:r>
            <a:endParaRPr lang="en-US" dirty="0">
              <a:solidFill>
                <a:schemeClr val="bg1"/>
              </a:solidFill>
            </a:endParaRPr>
          </a:p>
        </p:txBody>
      </p:sp>
      <p:pic>
        <p:nvPicPr>
          <p:cNvPr id="7" name="Picture 6" descr="-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287"/>
            <a:ext cx="3390900" cy="977900"/>
          </a:xfrm>
          <a:prstGeom prst="rect">
            <a:avLst/>
          </a:prstGeom>
        </p:spPr>
      </p:pic>
    </p:spTree>
    <p:extLst>
      <p:ext uri="{BB962C8B-B14F-4D97-AF65-F5344CB8AC3E}">
        <p14:creationId xmlns:p14="http://schemas.microsoft.com/office/powerpoint/2010/main" val="1160049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use of ndnSIM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Define topology</a:t>
            </a:r>
          </a:p>
          <a:p>
            <a:pPr lvl="1"/>
            <a:r>
              <a:rPr lang="en-US" dirty="0" smtClean="0"/>
              <a:t>Manually</a:t>
            </a:r>
          </a:p>
          <a:p>
            <a:pPr lvl="1"/>
            <a:r>
              <a:rPr lang="en-US" dirty="0" smtClean="0"/>
              <a:t>Using various </a:t>
            </a:r>
            <a:r>
              <a:rPr lang="en-US" dirty="0"/>
              <a:t>readers (</a:t>
            </a:r>
            <a:r>
              <a:rPr lang="en-US" dirty="0">
                <a:hlinkClick r:id="rId2"/>
              </a:rPr>
              <a:t>http://ndnsim.net/examples.html#node-grid-example-using-topology-</a:t>
            </a:r>
            <a:r>
              <a:rPr lang="en-US" dirty="0" smtClean="0">
                <a:hlinkClick r:id="rId2"/>
              </a:rPr>
              <a:t>plugin</a:t>
            </a:r>
            <a:r>
              <a:rPr lang="en-US" dirty="0" smtClean="0"/>
              <a:t>)</a:t>
            </a:r>
          </a:p>
          <a:p>
            <a:r>
              <a:rPr lang="en-US" dirty="0" smtClean="0"/>
              <a:t>Create </a:t>
            </a:r>
            <a:r>
              <a:rPr lang="en-US" dirty="0" err="1" smtClean="0"/>
              <a:t>ndn</a:t>
            </a:r>
            <a:r>
              <a:rPr lang="en-US" dirty="0" smtClean="0"/>
              <a:t>::</a:t>
            </a:r>
            <a:r>
              <a:rPr lang="en-US" dirty="0" err="1" smtClean="0"/>
              <a:t>StackHelper</a:t>
            </a:r>
            <a:endParaRPr lang="en-US" dirty="0" smtClean="0"/>
          </a:p>
          <a:p>
            <a:pPr lvl="1"/>
            <a:r>
              <a:rPr lang="en-US" dirty="0" smtClean="0"/>
              <a:t>Define </a:t>
            </a:r>
            <a:r>
              <a:rPr lang="en-US" dirty="0" err="1" smtClean="0"/>
              <a:t>ContentStore</a:t>
            </a:r>
            <a:r>
              <a:rPr lang="en-US" dirty="0" smtClean="0"/>
              <a:t> size and policy</a:t>
            </a:r>
          </a:p>
          <a:p>
            <a:pPr lvl="2"/>
            <a:r>
              <a:rPr lang="en-US" b="1" dirty="0" smtClean="0"/>
              <a:t>ns3::</a:t>
            </a:r>
            <a:r>
              <a:rPr lang="en-US" b="1" dirty="0" err="1" smtClean="0"/>
              <a:t>ndn</a:t>
            </a:r>
            <a:r>
              <a:rPr lang="en-US" b="1" dirty="0" smtClean="0"/>
              <a:t>::</a:t>
            </a:r>
            <a:r>
              <a:rPr lang="en-US" b="1" dirty="0" err="1" smtClean="0"/>
              <a:t>cs</a:t>
            </a:r>
            <a:r>
              <a:rPr lang="en-US" b="1" dirty="0" smtClean="0"/>
              <a:t>::</a:t>
            </a:r>
            <a:r>
              <a:rPr lang="en-US" b="1" dirty="0" err="1" smtClean="0"/>
              <a:t>Lru</a:t>
            </a:r>
            <a:r>
              <a:rPr lang="en-US" b="1" dirty="0" smtClean="0"/>
              <a:t> (default size 100)</a:t>
            </a:r>
            <a:r>
              <a:rPr lang="en-US" dirty="0" smtClean="0"/>
              <a:t>, ... </a:t>
            </a:r>
            <a:r>
              <a:rPr lang="en-US" dirty="0" err="1" smtClean="0"/>
              <a:t>Fifo</a:t>
            </a:r>
            <a:r>
              <a:rPr lang="en-US" dirty="0" smtClean="0"/>
              <a:t>, ... Random</a:t>
            </a:r>
          </a:p>
          <a:p>
            <a:pPr lvl="2"/>
            <a:r>
              <a:rPr lang="en-US" dirty="0" smtClean="0"/>
              <a:t>ns3</a:t>
            </a:r>
            <a:r>
              <a:rPr lang="en-US" dirty="0"/>
              <a:t>::</a:t>
            </a:r>
            <a:r>
              <a:rPr lang="en-US" dirty="0" err="1"/>
              <a:t>ndn</a:t>
            </a:r>
            <a:r>
              <a:rPr lang="en-US" dirty="0"/>
              <a:t>::</a:t>
            </a:r>
            <a:r>
              <a:rPr lang="en-US" dirty="0" err="1"/>
              <a:t>cs</a:t>
            </a:r>
            <a:r>
              <a:rPr lang="en-US" dirty="0"/>
              <a:t>::Stats::</a:t>
            </a:r>
            <a:r>
              <a:rPr lang="en-US" dirty="0" err="1" smtClean="0"/>
              <a:t>Lru</a:t>
            </a:r>
            <a:r>
              <a:rPr lang="en-US" dirty="0" smtClean="0"/>
              <a:t>, ...</a:t>
            </a:r>
            <a:r>
              <a:rPr lang="en-US" dirty="0" err="1" smtClean="0"/>
              <a:t>Fifo</a:t>
            </a:r>
            <a:r>
              <a:rPr lang="en-US" dirty="0" smtClean="0"/>
              <a:t>, ...Random</a:t>
            </a:r>
          </a:p>
          <a:p>
            <a:pPr lvl="2"/>
            <a:r>
              <a:rPr lang="en-US" dirty="0" smtClean="0"/>
              <a:t>ns3::</a:t>
            </a:r>
            <a:r>
              <a:rPr lang="en-US" dirty="0" err="1" smtClean="0"/>
              <a:t>ndn</a:t>
            </a:r>
            <a:r>
              <a:rPr lang="en-US" dirty="0" smtClean="0"/>
              <a:t>::</a:t>
            </a:r>
            <a:r>
              <a:rPr lang="en-US" dirty="0" err="1" smtClean="0"/>
              <a:t>cs</a:t>
            </a:r>
            <a:r>
              <a:rPr lang="en-US" dirty="0" smtClean="0"/>
              <a:t>::Freshness::</a:t>
            </a:r>
            <a:r>
              <a:rPr lang="en-US" dirty="0" err="1" smtClean="0"/>
              <a:t>Lru</a:t>
            </a:r>
            <a:r>
              <a:rPr lang="en-US" dirty="0" smtClean="0"/>
              <a:t>, ...</a:t>
            </a:r>
            <a:r>
              <a:rPr lang="en-US" dirty="0" err="1" smtClean="0"/>
              <a:t>Fifo</a:t>
            </a:r>
            <a:r>
              <a:rPr lang="en-US" dirty="0" smtClean="0"/>
              <a:t>, ...Random</a:t>
            </a:r>
          </a:p>
          <a:p>
            <a:pPr lvl="1"/>
            <a:r>
              <a:rPr lang="en-US" dirty="0" smtClean="0"/>
              <a:t>Define Forwarding Strategy</a:t>
            </a:r>
          </a:p>
          <a:p>
            <a:pPr lvl="2"/>
            <a:r>
              <a:rPr lang="en-US" b="1" dirty="0"/>
              <a:t>ns3::</a:t>
            </a:r>
            <a:r>
              <a:rPr lang="en-US" b="1" dirty="0" err="1"/>
              <a:t>ndn</a:t>
            </a:r>
            <a:r>
              <a:rPr lang="en-US" b="1" dirty="0"/>
              <a:t>::</a:t>
            </a:r>
            <a:r>
              <a:rPr lang="en-US" b="1" dirty="0" err="1"/>
              <a:t>fw</a:t>
            </a:r>
            <a:r>
              <a:rPr lang="en-US" b="1" dirty="0"/>
              <a:t>::</a:t>
            </a:r>
            <a:r>
              <a:rPr lang="en-US" b="1" dirty="0" smtClean="0"/>
              <a:t>Flooding (default)</a:t>
            </a:r>
            <a:r>
              <a:rPr lang="en-US" dirty="0" smtClean="0"/>
              <a:t>, ...</a:t>
            </a:r>
            <a:r>
              <a:rPr lang="en-US" dirty="0" err="1" smtClean="0"/>
              <a:t>SmartFlooding</a:t>
            </a:r>
            <a:r>
              <a:rPr lang="en-US" dirty="0" smtClean="0"/>
              <a:t>, ...</a:t>
            </a:r>
            <a:r>
              <a:rPr lang="en-US" dirty="0" err="1" smtClean="0"/>
              <a:t>BestRoute</a:t>
            </a:r>
            <a:endParaRPr lang="en-US" dirty="0" smtClean="0"/>
          </a:p>
          <a:p>
            <a:r>
              <a:rPr lang="en-US" dirty="0" smtClean="0"/>
              <a:t>Set up routes between nodes</a:t>
            </a:r>
          </a:p>
          <a:p>
            <a:pPr lvl="1"/>
            <a:r>
              <a:rPr lang="en-US" dirty="0" smtClean="0"/>
              <a:t>manually</a:t>
            </a:r>
          </a:p>
          <a:p>
            <a:pPr lvl="1"/>
            <a:r>
              <a:rPr lang="en-US" dirty="0" smtClean="0"/>
              <a:t>semi-automatic</a:t>
            </a:r>
          </a:p>
          <a:p>
            <a:r>
              <a:rPr lang="en-US" dirty="0" smtClean="0"/>
              <a:t>Define and assign applications</a:t>
            </a:r>
          </a:p>
          <a:p>
            <a:r>
              <a:rPr lang="en-US" dirty="0" smtClean="0"/>
              <a:t>Collect metrics</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10</a:t>
            </a:fld>
            <a:endParaRPr lang="en-US"/>
          </a:p>
        </p:txBody>
      </p:sp>
    </p:spTree>
    <p:extLst>
      <p:ext uri="{BB962C8B-B14F-4D97-AF65-F5344CB8AC3E}">
        <p14:creationId xmlns:p14="http://schemas.microsoft.com/office/powerpoint/2010/main" val="3300439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a:t>
            </a:r>
            <a:r>
              <a:rPr lang="en-US" b="1" dirty="0" smtClean="0"/>
              <a:t>orwarding </a:t>
            </a:r>
            <a:r>
              <a:rPr lang="en-US" b="1" dirty="0"/>
              <a:t>strategies </a:t>
            </a:r>
            <a:endParaRPr lang="en-US" dirty="0"/>
          </a:p>
        </p:txBody>
      </p:sp>
      <p:sp>
        <p:nvSpPr>
          <p:cNvPr id="5" name="Slide Number Placeholder 4"/>
          <p:cNvSpPr>
            <a:spLocks noGrp="1"/>
          </p:cNvSpPr>
          <p:nvPr>
            <p:ph type="sldNum" sz="quarter" idx="12"/>
          </p:nvPr>
        </p:nvSpPr>
        <p:spPr/>
        <p:txBody>
          <a:bodyPr/>
          <a:lstStyle/>
          <a:p>
            <a:fld id="{7CC83F51-380F-B746-B12D-AEDA332A5623}" type="slidenum">
              <a:rPr lang="en-US" smtClean="0"/>
              <a:t>11</a:t>
            </a:fld>
            <a:endParaRPr lang="en-US"/>
          </a:p>
        </p:txBody>
      </p:sp>
      <p:sp>
        <p:nvSpPr>
          <p:cNvPr id="3" name="Content Placeholder 2"/>
          <p:cNvSpPr>
            <a:spLocks noGrp="1"/>
          </p:cNvSpPr>
          <p:nvPr>
            <p:ph idx="1"/>
          </p:nvPr>
        </p:nvSpPr>
        <p:spPr/>
        <p:txBody>
          <a:bodyPr>
            <a:normAutofit fontScale="85000" lnSpcReduction="20000"/>
          </a:bodyPr>
          <a:lstStyle/>
          <a:p>
            <a:r>
              <a:rPr lang="en-US" dirty="0" smtClean="0"/>
              <a:t>Abstraction control all aspect of Interest and Data packet forwarding</a:t>
            </a:r>
          </a:p>
          <a:p>
            <a:pPr lvl="1"/>
            <a:r>
              <a:rPr lang="en-US" dirty="0" smtClean="0"/>
              <a:t>specify where to forward Interest packets</a:t>
            </a:r>
          </a:p>
          <a:p>
            <a:pPr lvl="1"/>
            <a:r>
              <a:rPr lang="en-US" dirty="0" smtClean="0"/>
              <a:t>track data plane performance for Data packets</a:t>
            </a:r>
          </a:p>
          <a:p>
            <a:r>
              <a:rPr lang="en-US" dirty="0" smtClean="0"/>
              <a:t>Available strategies</a:t>
            </a:r>
          </a:p>
          <a:p>
            <a:pPr lvl="1"/>
            <a:r>
              <a:rPr lang="en-US" dirty="0"/>
              <a:t>Flooding </a:t>
            </a:r>
            <a:r>
              <a:rPr lang="en-US" dirty="0" smtClean="0"/>
              <a:t>strategy (default)</a:t>
            </a:r>
          </a:p>
          <a:p>
            <a:pPr lvl="2"/>
            <a:r>
              <a:rPr lang="en-US" dirty="0"/>
              <a:t>Interests will be forwarded to all available faces available for a route (FIB entry). If there are no available GREEN or YELLOW faces, interests is dropped.</a:t>
            </a:r>
            <a:endParaRPr lang="en-US" dirty="0" smtClean="0"/>
          </a:p>
          <a:p>
            <a:pPr lvl="1"/>
            <a:r>
              <a:rPr lang="en-US" dirty="0" smtClean="0"/>
              <a:t>Smart flooding strategy</a:t>
            </a:r>
          </a:p>
          <a:p>
            <a:pPr lvl="2"/>
            <a:r>
              <a:rPr lang="en-US" dirty="0"/>
              <a:t>If GREEN face is available, Interest will be sent to the highest-ranked GREEN face. If not, Interest will be forwarded to all available faces available for a route (FIB entry)</a:t>
            </a:r>
            <a:endParaRPr lang="en-US" dirty="0" smtClean="0"/>
          </a:p>
          <a:p>
            <a:pPr lvl="1"/>
            <a:r>
              <a:rPr lang="en-US" dirty="0"/>
              <a:t>Best-Route </a:t>
            </a:r>
            <a:r>
              <a:rPr lang="en-US" dirty="0" smtClean="0"/>
              <a:t>strategy</a:t>
            </a:r>
          </a:p>
          <a:p>
            <a:pPr lvl="2"/>
            <a:r>
              <a:rPr lang="en-US" dirty="0"/>
              <a:t>If GREEN face is available, Interest will be sent to the highest-ranked GREEN face. If not, Interest will be forwarded to the highest-ranked YELLOW face.</a:t>
            </a:r>
          </a:p>
          <a:p>
            <a:r>
              <a:rPr lang="en-US" dirty="0" smtClean="0"/>
              <a:t>Easy to write your own strategy or redefine aspects of the existing ones</a:t>
            </a:r>
          </a:p>
          <a:p>
            <a:endParaRPr lang="en-US" dirty="0"/>
          </a:p>
        </p:txBody>
      </p:sp>
    </p:spTree>
    <p:extLst>
      <p:ext uri="{BB962C8B-B14F-4D97-AF65-F5344CB8AC3E}">
        <p14:creationId xmlns:p14="http://schemas.microsoft.com/office/powerpoint/2010/main" val="2439390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 initial set of applications</a:t>
            </a:r>
            <a:endParaRPr lang="en-US" dirty="0"/>
          </a:p>
        </p:txBody>
      </p:sp>
      <p:sp>
        <p:nvSpPr>
          <p:cNvPr id="3" name="Content Placeholder 2"/>
          <p:cNvSpPr>
            <a:spLocks noGrp="1"/>
          </p:cNvSpPr>
          <p:nvPr>
            <p:ph idx="1"/>
          </p:nvPr>
        </p:nvSpPr>
        <p:spPr>
          <a:xfrm>
            <a:off x="455584" y="874654"/>
            <a:ext cx="8541657" cy="5576946"/>
          </a:xfrm>
        </p:spPr>
        <p:txBody>
          <a:bodyPr>
            <a:normAutofit fontScale="77500" lnSpcReduction="20000"/>
          </a:bodyPr>
          <a:lstStyle/>
          <a:p>
            <a:r>
              <a:rPr lang="en-US" b="1" dirty="0">
                <a:hlinkClick r:id="rId2"/>
              </a:rPr>
              <a:t>http://ndnsim.net/</a:t>
            </a:r>
            <a:r>
              <a:rPr lang="en-US" b="1" dirty="0" smtClean="0">
                <a:hlinkClick r:id="rId2"/>
              </a:rPr>
              <a:t>applications.html</a:t>
            </a:r>
            <a:endParaRPr lang="en-US" b="1" dirty="0" smtClean="0"/>
          </a:p>
          <a:p>
            <a:endParaRPr lang="en-US" b="1" dirty="0"/>
          </a:p>
          <a:p>
            <a:r>
              <a:rPr lang="en-US" b="1" dirty="0" err="1" smtClean="0"/>
              <a:t>ndn</a:t>
            </a:r>
            <a:r>
              <a:rPr lang="en-US" b="1" dirty="0" smtClean="0"/>
              <a:t>::</a:t>
            </a:r>
            <a:r>
              <a:rPr lang="en-US" b="1" dirty="0" err="1" smtClean="0"/>
              <a:t>ConsumerCbr</a:t>
            </a:r>
            <a:r>
              <a:rPr lang="en-US" b="1" dirty="0" smtClean="0"/>
              <a:t> </a:t>
            </a:r>
          </a:p>
          <a:p>
            <a:pPr lvl="1"/>
            <a:r>
              <a:rPr lang="en-US" dirty="0"/>
              <a:t>generates Interest traffic with predefined frequency </a:t>
            </a:r>
            <a:endParaRPr lang="en-US" b="1" dirty="0" smtClean="0"/>
          </a:p>
          <a:p>
            <a:r>
              <a:rPr lang="en-US" b="1" dirty="0" err="1" smtClean="0"/>
              <a:t>ndn</a:t>
            </a:r>
            <a:r>
              <a:rPr lang="en-US" b="1" dirty="0" smtClean="0"/>
              <a:t>::</a:t>
            </a:r>
            <a:r>
              <a:rPr lang="en-US" b="1" dirty="0" err="1" smtClean="0"/>
              <a:t>ConsumerBatches</a:t>
            </a:r>
            <a:endParaRPr lang="en-US" b="1" dirty="0" smtClean="0"/>
          </a:p>
          <a:p>
            <a:pPr lvl="1"/>
            <a:r>
              <a:rPr lang="en-US" dirty="0" smtClean="0"/>
              <a:t>generates </a:t>
            </a:r>
            <a:r>
              <a:rPr lang="en-US" dirty="0"/>
              <a:t>a specified number of Interests at specified points of </a:t>
            </a:r>
            <a:r>
              <a:rPr lang="en-US" dirty="0" smtClean="0"/>
              <a:t>simulation</a:t>
            </a:r>
          </a:p>
          <a:p>
            <a:r>
              <a:rPr lang="en-US" b="1" dirty="0" err="1" smtClean="0"/>
              <a:t>ndn</a:t>
            </a:r>
            <a:r>
              <a:rPr lang="en-US" b="1" dirty="0" smtClean="0"/>
              <a:t>::</a:t>
            </a:r>
            <a:r>
              <a:rPr lang="en-US" b="1" dirty="0" err="1" smtClean="0"/>
              <a:t>ConsumerWindow</a:t>
            </a:r>
            <a:endParaRPr lang="en-US" b="1" dirty="0" smtClean="0"/>
          </a:p>
          <a:p>
            <a:pPr lvl="1"/>
            <a:r>
              <a:rPr lang="en-US" dirty="0" smtClean="0"/>
              <a:t>very basic approximation of TCP-like transfer</a:t>
            </a:r>
          </a:p>
          <a:p>
            <a:r>
              <a:rPr lang="en-US" b="1" dirty="0" err="1" smtClean="0"/>
              <a:t>ndn</a:t>
            </a:r>
            <a:r>
              <a:rPr lang="en-US" b="1" dirty="0" smtClean="0"/>
              <a:t>::</a:t>
            </a:r>
            <a:r>
              <a:rPr lang="en-US" b="1" dirty="0" err="1" smtClean="0"/>
              <a:t>ConsumerZipfMandelbrot</a:t>
            </a:r>
            <a:endParaRPr lang="en-US" b="1" dirty="0" smtClean="0"/>
          </a:p>
          <a:p>
            <a:pPr lvl="1"/>
            <a:r>
              <a:rPr lang="en-US" dirty="0" smtClean="0"/>
              <a:t>(thanks to </a:t>
            </a:r>
            <a:r>
              <a:rPr lang="en-US" dirty="0" err="1" smtClean="0"/>
              <a:t>Xiaoke</a:t>
            </a:r>
            <a:r>
              <a:rPr lang="en-US" dirty="0" smtClean="0"/>
              <a:t> Jiang</a:t>
            </a:r>
            <a:r>
              <a:rPr lang="en-US" dirty="0"/>
              <a:t>) </a:t>
            </a:r>
            <a:r>
              <a:rPr lang="en-US" dirty="0" smtClean="0"/>
              <a:t>requests contents (names </a:t>
            </a:r>
            <a:r>
              <a:rPr lang="en-US" dirty="0"/>
              <a:t>in the requests) following </a:t>
            </a:r>
            <a:r>
              <a:rPr lang="en-US" dirty="0" err="1"/>
              <a:t>Zipf</a:t>
            </a:r>
            <a:r>
              <a:rPr lang="en-US" dirty="0"/>
              <a:t>-Mandelbrot distribution (number of Content frequency Distribution)</a:t>
            </a:r>
          </a:p>
          <a:p>
            <a:r>
              <a:rPr lang="en-US" b="1" dirty="0" err="1" smtClean="0"/>
              <a:t>ndn</a:t>
            </a:r>
            <a:r>
              <a:rPr lang="en-US" b="1" dirty="0" smtClean="0"/>
              <a:t>::Producer </a:t>
            </a:r>
            <a:endParaRPr lang="en-US" b="1" dirty="0"/>
          </a:p>
          <a:p>
            <a:pPr lvl="1"/>
            <a:r>
              <a:rPr lang="en-US" dirty="0"/>
              <a:t>Interest-sink application, which </a:t>
            </a:r>
            <a:r>
              <a:rPr lang="en-US" dirty="0" smtClean="0"/>
              <a:t>replies </a:t>
            </a:r>
            <a:r>
              <a:rPr lang="en-US" dirty="0"/>
              <a:t>every incoming Interest with Data packet </a:t>
            </a:r>
          </a:p>
        </p:txBody>
      </p:sp>
      <p:sp>
        <p:nvSpPr>
          <p:cNvPr id="4" name="Slide Number Placeholder 3"/>
          <p:cNvSpPr>
            <a:spLocks noGrp="1"/>
          </p:cNvSpPr>
          <p:nvPr>
            <p:ph type="sldNum" sz="quarter" idx="12"/>
          </p:nvPr>
        </p:nvSpPr>
        <p:spPr/>
        <p:txBody>
          <a:bodyPr/>
          <a:lstStyle/>
          <a:p>
            <a:fld id="{7CC83F51-380F-B746-B12D-AEDA332A5623}" type="slidenum">
              <a:rPr lang="en-US" smtClean="0"/>
              <a:t>12</a:t>
            </a:fld>
            <a:endParaRPr lang="en-US"/>
          </a:p>
        </p:txBody>
      </p:sp>
    </p:spTree>
    <p:extLst>
      <p:ext uri="{BB962C8B-B14F-4D97-AF65-F5344CB8AC3E}">
        <p14:creationId xmlns:p14="http://schemas.microsoft.com/office/powerpoint/2010/main" val="903430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ormAutofit fontScale="85000" lnSpcReduction="20000"/>
          </a:bodyPr>
          <a:lstStyle/>
          <a:p>
            <a:r>
              <a:rPr lang="en-US" dirty="0"/>
              <a:t>Packet-level trace </a:t>
            </a:r>
            <a:r>
              <a:rPr lang="en-US" dirty="0" smtClean="0"/>
              <a:t>helpers</a:t>
            </a:r>
          </a:p>
          <a:p>
            <a:pPr lvl="1"/>
            <a:r>
              <a:rPr lang="en-US" dirty="0" err="1" smtClean="0"/>
              <a:t>ndn</a:t>
            </a:r>
            <a:r>
              <a:rPr lang="en-US" dirty="0" smtClean="0"/>
              <a:t>::L3AggregateTracer</a:t>
            </a:r>
          </a:p>
          <a:p>
            <a:pPr lvl="2"/>
            <a:r>
              <a:rPr lang="en-US" dirty="0" smtClean="0"/>
              <a:t>track aggregate number of forwarded packets</a:t>
            </a:r>
          </a:p>
          <a:p>
            <a:pPr lvl="1"/>
            <a:r>
              <a:rPr lang="en-US" dirty="0" err="1" smtClean="0"/>
              <a:t>ndn</a:t>
            </a:r>
            <a:r>
              <a:rPr lang="en-US" dirty="0" smtClean="0"/>
              <a:t>::L3RateTracer</a:t>
            </a:r>
          </a:p>
          <a:p>
            <a:pPr lvl="2"/>
            <a:r>
              <a:rPr lang="en-US" dirty="0" smtClean="0"/>
              <a:t>track estimated rate (smoothed average) of </a:t>
            </a:r>
          </a:p>
          <a:p>
            <a:pPr lvl="3"/>
            <a:r>
              <a:rPr lang="en-US" dirty="0" smtClean="0"/>
              <a:t>forwarded packets</a:t>
            </a:r>
          </a:p>
          <a:p>
            <a:pPr lvl="3"/>
            <a:r>
              <a:rPr lang="en-US" dirty="0" smtClean="0"/>
              <a:t>“dropped” packets (by the forwarding strategy, not link-layer drops)</a:t>
            </a:r>
          </a:p>
          <a:p>
            <a:pPr lvl="3"/>
            <a:r>
              <a:rPr lang="en-US" dirty="0" smtClean="0"/>
              <a:t>satisfied interests</a:t>
            </a:r>
          </a:p>
          <a:p>
            <a:pPr lvl="4"/>
            <a:r>
              <a:rPr lang="en-US" dirty="0" smtClean="0"/>
              <a:t>overall and per each incoming and outgoing face individually</a:t>
            </a:r>
          </a:p>
          <a:p>
            <a:r>
              <a:rPr lang="en-US" dirty="0"/>
              <a:t>Content store trace </a:t>
            </a:r>
            <a:r>
              <a:rPr lang="en-US" dirty="0" smtClean="0"/>
              <a:t>helper</a:t>
            </a:r>
          </a:p>
          <a:p>
            <a:pPr lvl="1"/>
            <a:r>
              <a:rPr lang="en-US" dirty="0" err="1" smtClean="0"/>
              <a:t>ndn</a:t>
            </a:r>
            <a:r>
              <a:rPr lang="en-US" dirty="0" smtClean="0"/>
              <a:t>::</a:t>
            </a:r>
            <a:r>
              <a:rPr lang="en-US" dirty="0" err="1" smtClean="0"/>
              <a:t>CsTracer</a:t>
            </a:r>
            <a:endParaRPr lang="en-US" dirty="0" smtClean="0"/>
          </a:p>
          <a:p>
            <a:pPr lvl="2"/>
            <a:r>
              <a:rPr lang="en-US" dirty="0" smtClean="0"/>
              <a:t>track cache hits and cache misses</a:t>
            </a:r>
          </a:p>
          <a:p>
            <a:r>
              <a:rPr lang="en-US" dirty="0" smtClean="0"/>
              <a:t>App-level trace helpers</a:t>
            </a:r>
          </a:p>
          <a:p>
            <a:pPr lvl="1"/>
            <a:r>
              <a:rPr lang="en-US" dirty="0" err="1"/>
              <a:t>ndn</a:t>
            </a:r>
            <a:r>
              <a:rPr lang="en-US" dirty="0"/>
              <a:t>::</a:t>
            </a:r>
            <a:r>
              <a:rPr lang="en-US" dirty="0" err="1" smtClean="0"/>
              <a:t>AppDelayTracer</a:t>
            </a:r>
            <a:endParaRPr lang="en-US" dirty="0" smtClean="0"/>
          </a:p>
          <a:p>
            <a:pPr lvl="2"/>
            <a:r>
              <a:rPr lang="en-US" dirty="0"/>
              <a:t>simple way to </a:t>
            </a:r>
            <a:r>
              <a:rPr lang="en-US" dirty="0" smtClean="0"/>
              <a:t>obtain </a:t>
            </a:r>
            <a:r>
              <a:rPr lang="en-US" dirty="0"/>
              <a:t>data about for delays between issuing Interest and receiving corresponding Data packet</a:t>
            </a:r>
          </a:p>
          <a:p>
            <a:r>
              <a:rPr lang="en-US" dirty="0"/>
              <a:t>More info: </a:t>
            </a:r>
            <a:r>
              <a:rPr lang="en-US" dirty="0">
                <a:hlinkClick r:id="rId2"/>
              </a:rPr>
              <a:t>http://ndnsim.net/</a:t>
            </a:r>
            <a:r>
              <a:rPr lang="en-US" dirty="0" smtClean="0">
                <a:hlinkClick r:id="rId2"/>
              </a:rPr>
              <a:t>metric.html</a:t>
            </a:r>
            <a:r>
              <a:rPr lang="en-US" dirty="0" smtClean="0"/>
              <a:t> </a:t>
            </a:r>
          </a:p>
          <a:p>
            <a:pPr lvl="2"/>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13</a:t>
            </a:fld>
            <a:endParaRPr lang="en-US"/>
          </a:p>
        </p:txBody>
      </p:sp>
    </p:spTree>
    <p:extLst>
      <p:ext uri="{BB962C8B-B14F-4D97-AF65-F5344CB8AC3E}">
        <p14:creationId xmlns:p14="http://schemas.microsoft.com/office/powerpoint/2010/main" val="1516044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Some scalability numbers</a:t>
            </a:r>
            <a:endParaRPr lang="en-US" dirty="0"/>
          </a:p>
        </p:txBody>
      </p:sp>
      <p:sp>
        <p:nvSpPr>
          <p:cNvPr id="3" name="Content Placeholder 2"/>
          <p:cNvSpPr>
            <a:spLocks noGrp="1"/>
          </p:cNvSpPr>
          <p:nvPr>
            <p:ph idx="1"/>
          </p:nvPr>
        </p:nvSpPr>
        <p:spPr/>
        <p:txBody>
          <a:bodyPr>
            <a:normAutofit lnSpcReduction="10000"/>
          </a:bodyPr>
          <a:lstStyle/>
          <a:p>
            <a:r>
              <a:rPr lang="en-US" dirty="0" smtClean="0"/>
              <a:t>Memory overhead (on average)</a:t>
            </a:r>
          </a:p>
          <a:p>
            <a:pPr lvl="1"/>
            <a:r>
              <a:rPr lang="en-US" dirty="0" smtClean="0"/>
              <a:t>per simulation node</a:t>
            </a:r>
          </a:p>
          <a:p>
            <a:pPr lvl="2"/>
            <a:r>
              <a:rPr lang="en-US" dirty="0" smtClean="0"/>
              <a:t>Node without any stacks installed: </a:t>
            </a:r>
            <a:r>
              <a:rPr lang="en-US" b="1" dirty="0" smtClean="0"/>
              <a:t>0.4 </a:t>
            </a:r>
            <a:r>
              <a:rPr lang="en-US" b="1" dirty="0"/>
              <a:t>K</a:t>
            </a:r>
            <a:r>
              <a:rPr lang="en-US" b="1" dirty="0" smtClean="0"/>
              <a:t>b</a:t>
            </a:r>
            <a:endParaRPr lang="en-US" b="1" dirty="0"/>
          </a:p>
          <a:p>
            <a:pPr lvl="2"/>
            <a:r>
              <a:rPr lang="en-US" dirty="0" smtClean="0"/>
              <a:t>Node with ndnSIM stack (empty caches and empty PIT): </a:t>
            </a:r>
            <a:r>
              <a:rPr lang="en-US" b="1" dirty="0" smtClean="0"/>
              <a:t>1.6 Kb</a:t>
            </a:r>
          </a:p>
          <a:p>
            <a:pPr lvl="2"/>
            <a:r>
              <a:rPr lang="en-US" dirty="0"/>
              <a:t>For reference: Node with IP (</a:t>
            </a:r>
            <a:r>
              <a:rPr lang="en-US" dirty="0" err="1"/>
              <a:t>IPv4</a:t>
            </a:r>
            <a:r>
              <a:rPr lang="en-US" dirty="0"/>
              <a:t> + IPv6) </a:t>
            </a:r>
            <a:r>
              <a:rPr lang="en-US" dirty="0" smtClean="0"/>
              <a:t>stack: </a:t>
            </a:r>
            <a:r>
              <a:rPr lang="en-US" b="1" dirty="0" smtClean="0"/>
              <a:t>5.0 Kb</a:t>
            </a:r>
          </a:p>
          <a:p>
            <a:pPr lvl="1"/>
            <a:r>
              <a:rPr lang="en-US" dirty="0" smtClean="0"/>
              <a:t>per PIT entry: 1.0 Kb</a:t>
            </a:r>
          </a:p>
          <a:p>
            <a:pPr lvl="1"/>
            <a:r>
              <a:rPr lang="en-US" dirty="0" smtClean="0"/>
              <a:t>per CS entry: 0.8 Kb</a:t>
            </a:r>
          </a:p>
          <a:p>
            <a:r>
              <a:rPr lang="en-US" dirty="0" smtClean="0"/>
              <a:t>Processing </a:t>
            </a:r>
            <a:r>
              <a:rPr lang="en-US" dirty="0"/>
              <a:t>speed: on single core 2.4 </a:t>
            </a:r>
            <a:r>
              <a:rPr lang="en-US" dirty="0" err="1" smtClean="0"/>
              <a:t>Ghz</a:t>
            </a:r>
            <a:r>
              <a:rPr lang="en-US" dirty="0" smtClean="0"/>
              <a:t> CPU</a:t>
            </a:r>
          </a:p>
          <a:p>
            <a:pPr marL="457196" lvl="1" indent="0">
              <a:buNone/>
            </a:pPr>
            <a:r>
              <a:rPr lang="en-US" dirty="0" smtClean="0"/>
              <a:t>~100,000 </a:t>
            </a:r>
            <a:r>
              <a:rPr lang="en-US" dirty="0" err="1" smtClean="0"/>
              <a:t>Interests+Data</a:t>
            </a:r>
            <a:r>
              <a:rPr lang="en-US" dirty="0" smtClean="0"/>
              <a:t> per wall clock second</a:t>
            </a:r>
          </a:p>
          <a:p>
            <a:r>
              <a:rPr lang="en-US" dirty="0" smtClean="0"/>
              <a:t>MPI support of NS-3</a:t>
            </a:r>
          </a:p>
          <a:p>
            <a:pPr lvl="1"/>
            <a:r>
              <a:rPr lang="en-US" dirty="0" smtClean="0"/>
              <a:t>manual network partitioning</a:t>
            </a:r>
          </a:p>
          <a:p>
            <a:pPr lvl="1"/>
            <a:r>
              <a:rPr lang="en-US" dirty="0" smtClean="0"/>
              <a:t>close to linear scaling with number of cores with good partitioning</a:t>
            </a:r>
          </a:p>
        </p:txBody>
      </p:sp>
      <p:sp>
        <p:nvSpPr>
          <p:cNvPr id="4" name="Slide Number Placeholder 3"/>
          <p:cNvSpPr>
            <a:spLocks noGrp="1"/>
          </p:cNvSpPr>
          <p:nvPr>
            <p:ph type="sldNum" sz="quarter" idx="12"/>
          </p:nvPr>
        </p:nvSpPr>
        <p:spPr/>
        <p:txBody>
          <a:bodyPr/>
          <a:lstStyle/>
          <a:p>
            <a:fld id="{7CC83F51-380F-B746-B12D-AEDA332A5623}" type="slidenum">
              <a:rPr lang="en-US" smtClean="0"/>
              <a:t>14</a:t>
            </a:fld>
            <a:endParaRPr lang="en-US"/>
          </a:p>
        </p:txBody>
      </p:sp>
    </p:spTree>
    <p:extLst>
      <p:ext uri="{BB962C8B-B14F-4D97-AF65-F5344CB8AC3E}">
        <p14:creationId xmlns:p14="http://schemas.microsoft.com/office/powerpoint/2010/main" val="2916912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FIB population</a:t>
            </a:r>
            <a:endParaRPr lang="en-US" dirty="0"/>
          </a:p>
        </p:txBody>
      </p:sp>
      <p:sp>
        <p:nvSpPr>
          <p:cNvPr id="3" name="Content Placeholder 2"/>
          <p:cNvSpPr>
            <a:spLocks noGrp="1"/>
          </p:cNvSpPr>
          <p:nvPr>
            <p:ph idx="1"/>
          </p:nvPr>
        </p:nvSpPr>
        <p:spPr/>
        <p:txBody>
          <a:bodyPr>
            <a:normAutofit/>
          </a:bodyPr>
          <a:lstStyle/>
          <a:p>
            <a:r>
              <a:rPr lang="en-US" dirty="0" smtClean="0"/>
              <a:t>Manually </a:t>
            </a:r>
          </a:p>
          <a:p>
            <a:r>
              <a:rPr lang="en-US" dirty="0" smtClean="0"/>
              <a:t>Default route</a:t>
            </a:r>
          </a:p>
          <a:p>
            <a:pPr lvl="1"/>
            <a:r>
              <a:rPr lang="en-US" dirty="0" smtClean="0"/>
              <a:t>all interfaces added to default route</a:t>
            </a:r>
          </a:p>
          <a:p>
            <a:pPr lvl="1"/>
            <a:r>
              <a:rPr lang="en-US" dirty="0" smtClean="0"/>
              <a:t>forwarding strategy make a choice</a:t>
            </a:r>
            <a:endParaRPr lang="en-US" dirty="0"/>
          </a:p>
          <a:p>
            <a:r>
              <a:rPr lang="en-US" dirty="0" smtClean="0"/>
              <a:t>Global routing </a:t>
            </a:r>
            <a:r>
              <a:rPr lang="en-US" dirty="0"/>
              <a:t>controller </a:t>
            </a:r>
            <a:endParaRPr lang="en-US" dirty="0" smtClean="0"/>
          </a:p>
          <a:p>
            <a:pPr lvl="1"/>
            <a:r>
              <a:rPr lang="en-US" dirty="0" smtClean="0"/>
              <a:t>calculate SPF</a:t>
            </a:r>
          </a:p>
          <a:p>
            <a:pPr lvl="1"/>
            <a:r>
              <a:rPr lang="en-US" dirty="0" smtClean="0"/>
              <a:t>install a best-route for prefix</a:t>
            </a:r>
            <a:endParaRPr lang="en-US" dirty="0"/>
          </a:p>
          <a:p>
            <a:r>
              <a:rPr lang="en-US" dirty="0" smtClean="0"/>
              <a:t>Other methods to be added later</a:t>
            </a:r>
            <a:endParaRPr lang="en-US" dirty="0"/>
          </a:p>
          <a:p>
            <a:pPr lvl="1"/>
            <a:r>
              <a:rPr lang="en-US" dirty="0" smtClean="0"/>
              <a:t>Direct Code Execution based methods</a:t>
            </a:r>
          </a:p>
          <a:p>
            <a:pPr lvl="2"/>
            <a:r>
              <a:rPr lang="en-US" dirty="0" err="1" smtClean="0"/>
              <a:t>quagga</a:t>
            </a:r>
            <a:endParaRPr lang="en-US" dirty="0"/>
          </a:p>
          <a:p>
            <a:pPr lvl="2"/>
            <a:r>
              <a:rPr lang="en-US" dirty="0" err="1" smtClean="0"/>
              <a:t>ospfn</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15</a:t>
            </a:fld>
            <a:endParaRPr lang="en-US"/>
          </a:p>
        </p:txBody>
      </p:sp>
    </p:spTree>
    <p:extLst>
      <p:ext uri="{BB962C8B-B14F-4D97-AF65-F5344CB8AC3E}">
        <p14:creationId xmlns:p14="http://schemas.microsoft.com/office/powerpoint/2010/main" val="1493234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Introduction</a:t>
            </a:r>
          </a:p>
          <a:p>
            <a:r>
              <a:rPr lang="en-US" b="1" dirty="0" smtClean="0"/>
              <a:t>Tutorial</a:t>
            </a:r>
          </a:p>
          <a:p>
            <a:pPr lvl="1"/>
            <a:r>
              <a:rPr lang="en-US" dirty="0" smtClean="0"/>
              <a:t>getting started</a:t>
            </a:r>
          </a:p>
          <a:p>
            <a:pPr lvl="1"/>
            <a:r>
              <a:rPr lang="en-US" dirty="0" smtClean="0"/>
              <a:t>prepare </a:t>
            </a:r>
            <a:r>
              <a:rPr lang="en-US" dirty="0"/>
              <a:t>the </a:t>
            </a:r>
            <a:r>
              <a:rPr lang="en-US" dirty="0" smtClean="0"/>
              <a:t>environment for simulations</a:t>
            </a:r>
            <a:endParaRPr lang="en-US" dirty="0"/>
          </a:p>
          <a:p>
            <a:pPr lvl="2"/>
            <a:r>
              <a:rPr lang="en-US" dirty="0"/>
              <a:t>use scratch folder (not recommended)</a:t>
            </a:r>
          </a:p>
          <a:p>
            <a:pPr lvl="2"/>
            <a:r>
              <a:rPr lang="en-US" dirty="0"/>
              <a:t>use separate repository</a:t>
            </a:r>
          </a:p>
          <a:p>
            <a:pPr lvl="1"/>
            <a:r>
              <a:rPr lang="en-US" dirty="0" smtClean="0"/>
              <a:t>writing basic scenario</a:t>
            </a:r>
          </a:p>
          <a:p>
            <a:pPr lvl="2"/>
            <a:r>
              <a:rPr lang="en-US" dirty="0" smtClean="0"/>
              <a:t>running scenario</a:t>
            </a:r>
          </a:p>
          <a:p>
            <a:pPr lvl="2"/>
            <a:r>
              <a:rPr lang="en-US" dirty="0" smtClean="0"/>
              <a:t>collecting metrics</a:t>
            </a:r>
          </a:p>
          <a:p>
            <a:pPr lvl="2"/>
            <a:endParaRPr lang="en-US" dirty="0"/>
          </a:p>
          <a:p>
            <a:pPr marL="457196"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7CC83F51-380F-B746-B12D-AEDA332A5623}" type="slidenum">
              <a:rPr lang="en-US" smtClean="0"/>
              <a:t>16</a:t>
            </a:fld>
            <a:endParaRPr lang="en-US"/>
          </a:p>
        </p:txBody>
      </p:sp>
      <p:sp>
        <p:nvSpPr>
          <p:cNvPr id="6" name="TextBox 5"/>
          <p:cNvSpPr txBox="1"/>
          <p:nvPr/>
        </p:nvSpPr>
        <p:spPr>
          <a:xfrm>
            <a:off x="4608121" y="5688843"/>
            <a:ext cx="438912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Code from the tutorial can be cloned from </a:t>
            </a:r>
            <a:r>
              <a:rPr lang="en-US" dirty="0" err="1" smtClean="0"/>
              <a:t>github</a:t>
            </a:r>
            <a:r>
              <a:rPr lang="en-US" dirty="0" smtClean="0"/>
              <a:t>:</a:t>
            </a:r>
          </a:p>
          <a:p>
            <a:pPr algn="ctr"/>
            <a:r>
              <a:rPr lang="en-US" dirty="0" smtClean="0">
                <a:hlinkClick r:id="rId2"/>
              </a:rPr>
              <a:t>https</a:t>
            </a:r>
            <a:r>
              <a:rPr lang="en-US" dirty="0">
                <a:hlinkClick r:id="rId2"/>
              </a:rPr>
              <a:t>://github.com/cawka/ndnSIM-AsiaFI-</a:t>
            </a:r>
            <a:r>
              <a:rPr lang="en-US" dirty="0" smtClean="0">
                <a:hlinkClick r:id="rId2"/>
              </a:rPr>
              <a:t>tutorial</a:t>
            </a:r>
            <a:r>
              <a:rPr lang="en-US" dirty="0" smtClean="0"/>
              <a:t> </a:t>
            </a:r>
            <a:endParaRPr lang="en-US" dirty="0"/>
          </a:p>
        </p:txBody>
      </p:sp>
    </p:spTree>
    <p:extLst>
      <p:ext uri="{BB962C8B-B14F-4D97-AF65-F5344CB8AC3E}">
        <p14:creationId xmlns:p14="http://schemas.microsoft.com/office/powerpoint/2010/main" val="33044514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fontScale="77500" lnSpcReduction="20000"/>
          </a:bodyPr>
          <a:lstStyle/>
          <a:p>
            <a:r>
              <a:rPr lang="en-US" dirty="0">
                <a:hlinkClick r:id="rId2"/>
              </a:rPr>
              <a:t>http://ndnsim.net/getting-</a:t>
            </a:r>
            <a:r>
              <a:rPr lang="en-US" dirty="0" smtClean="0">
                <a:hlinkClick r:id="rId2"/>
              </a:rPr>
              <a:t>started.html</a:t>
            </a:r>
            <a:endParaRPr lang="en-US" dirty="0" smtClean="0"/>
          </a:p>
          <a:p>
            <a:r>
              <a:rPr lang="en-US" dirty="0" smtClean="0"/>
              <a:t>Works in OSX, Linux, FreeBSD</a:t>
            </a:r>
          </a:p>
          <a:p>
            <a:pPr lvl="1"/>
            <a:r>
              <a:rPr lang="en-US" dirty="0" smtClean="0"/>
              <a:t>requires boost libraries &gt;= </a:t>
            </a:r>
            <a:r>
              <a:rPr lang="en-US" dirty="0" smtClean="0"/>
              <a:t>1.46</a:t>
            </a:r>
          </a:p>
          <a:p>
            <a:pPr lvl="2"/>
            <a:r>
              <a:rPr lang="en-US" dirty="0" smtClean="0"/>
              <a:t>recommended latest version of boost (e.g., 1.54)</a:t>
            </a:r>
            <a:endParaRPr lang="en-US" dirty="0" smtClean="0"/>
          </a:p>
          <a:p>
            <a:pPr lvl="1"/>
            <a:r>
              <a:rPr lang="en-US" dirty="0" smtClean="0"/>
              <a:t>visualizer module need python and various python bindings</a:t>
            </a:r>
          </a:p>
          <a:p>
            <a:r>
              <a:rPr lang="en-US" dirty="0" smtClean="0"/>
              <a:t>Download</a:t>
            </a:r>
          </a:p>
          <a:p>
            <a:pPr lvl="1"/>
            <a:r>
              <a:rPr lang="en-US" dirty="0" err="1" smtClean="0"/>
              <a:t>mkdir</a:t>
            </a:r>
            <a:r>
              <a:rPr lang="en-US" dirty="0" smtClean="0"/>
              <a:t> </a:t>
            </a:r>
            <a:r>
              <a:rPr lang="en-US" dirty="0"/>
              <a:t>ndnSIM</a:t>
            </a:r>
          </a:p>
          <a:p>
            <a:pPr lvl="1"/>
            <a:r>
              <a:rPr lang="en-US" dirty="0"/>
              <a:t>cd ndnSIM</a:t>
            </a:r>
          </a:p>
          <a:p>
            <a:pPr lvl="1"/>
            <a:r>
              <a:rPr lang="en-US" dirty="0" err="1"/>
              <a:t>git</a:t>
            </a:r>
            <a:r>
              <a:rPr lang="en-US" dirty="0"/>
              <a:t> clone </a:t>
            </a:r>
            <a:r>
              <a:rPr lang="en-US" dirty="0" err="1"/>
              <a:t>git</a:t>
            </a:r>
            <a:r>
              <a:rPr lang="en-US" dirty="0"/>
              <a:t>://</a:t>
            </a:r>
            <a:r>
              <a:rPr lang="en-US" dirty="0" err="1"/>
              <a:t>github.com</a:t>
            </a:r>
            <a:r>
              <a:rPr lang="en-US" dirty="0"/>
              <a:t>/</a:t>
            </a:r>
            <a:r>
              <a:rPr lang="en-US" dirty="0" err="1"/>
              <a:t>cawka</a:t>
            </a:r>
            <a:r>
              <a:rPr lang="en-US" dirty="0"/>
              <a:t>/ns-3-dev-</a:t>
            </a:r>
            <a:r>
              <a:rPr lang="en-US" dirty="0" smtClean="0"/>
              <a:t>ndnSIM.git </a:t>
            </a:r>
            <a:r>
              <a:rPr lang="en-US" dirty="0"/>
              <a:t>ns-3</a:t>
            </a:r>
          </a:p>
          <a:p>
            <a:pPr lvl="1"/>
            <a:r>
              <a:rPr lang="en-US" dirty="0" err="1"/>
              <a:t>git</a:t>
            </a:r>
            <a:r>
              <a:rPr lang="en-US" dirty="0"/>
              <a:t> clone </a:t>
            </a:r>
            <a:r>
              <a:rPr lang="en-US" dirty="0" err="1"/>
              <a:t>git</a:t>
            </a:r>
            <a:r>
              <a:rPr lang="en-US" dirty="0"/>
              <a:t>://</a:t>
            </a:r>
            <a:r>
              <a:rPr lang="en-US" dirty="0" err="1"/>
              <a:t>github.com</a:t>
            </a:r>
            <a:r>
              <a:rPr lang="en-US" dirty="0"/>
              <a:t>/</a:t>
            </a:r>
            <a:r>
              <a:rPr lang="en-US" dirty="0" err="1"/>
              <a:t>cawka</a:t>
            </a:r>
            <a:r>
              <a:rPr lang="en-US" dirty="0"/>
              <a:t>/</a:t>
            </a:r>
            <a:r>
              <a:rPr lang="en-US" dirty="0" err="1"/>
              <a:t>pybindgen.git</a:t>
            </a:r>
            <a:r>
              <a:rPr lang="en-US" dirty="0"/>
              <a:t> </a:t>
            </a:r>
            <a:r>
              <a:rPr lang="en-US" dirty="0" err="1" smtClean="0"/>
              <a:t>pybindgen</a:t>
            </a:r>
            <a:endParaRPr lang="en-US" dirty="0" smtClean="0"/>
          </a:p>
          <a:p>
            <a:pPr lvl="1"/>
            <a:r>
              <a:rPr lang="en-US" dirty="0" err="1"/>
              <a:t>git</a:t>
            </a:r>
            <a:r>
              <a:rPr lang="en-US" dirty="0"/>
              <a:t> clone </a:t>
            </a:r>
            <a:r>
              <a:rPr lang="en-US" dirty="0" err="1"/>
              <a:t>git</a:t>
            </a:r>
            <a:r>
              <a:rPr lang="en-US" dirty="0"/>
              <a:t>://</a:t>
            </a:r>
            <a:r>
              <a:rPr lang="en-US" dirty="0" err="1"/>
              <a:t>github.com</a:t>
            </a:r>
            <a:r>
              <a:rPr lang="en-US" dirty="0"/>
              <a:t>/NDN-Routing/</a:t>
            </a:r>
            <a:r>
              <a:rPr lang="en-US" dirty="0" err="1"/>
              <a:t>ndnSIM.git</a:t>
            </a:r>
            <a:r>
              <a:rPr lang="en-US" dirty="0"/>
              <a:t> ns-3/</a:t>
            </a:r>
            <a:r>
              <a:rPr lang="en-US" dirty="0" err="1"/>
              <a:t>src</a:t>
            </a:r>
            <a:r>
              <a:rPr lang="en-US" dirty="0"/>
              <a:t>/</a:t>
            </a:r>
            <a:r>
              <a:rPr lang="en-US" dirty="0" smtClean="0"/>
              <a:t>ndnSIM</a:t>
            </a:r>
          </a:p>
          <a:p>
            <a:r>
              <a:rPr lang="en-US" dirty="0" smtClean="0"/>
              <a:t>Build</a:t>
            </a:r>
          </a:p>
          <a:p>
            <a:pPr lvl="1"/>
            <a:r>
              <a:rPr lang="en-US" dirty="0"/>
              <a:t>./</a:t>
            </a:r>
            <a:r>
              <a:rPr lang="en-US" dirty="0" err="1"/>
              <a:t>waf</a:t>
            </a:r>
            <a:r>
              <a:rPr lang="en-US" dirty="0"/>
              <a:t> configure --enable-</a:t>
            </a:r>
            <a:r>
              <a:rPr lang="en-US" dirty="0" smtClean="0"/>
              <a:t>examples</a:t>
            </a:r>
          </a:p>
          <a:p>
            <a:r>
              <a:rPr lang="en-US" dirty="0" smtClean="0"/>
              <a:t>Run examples</a:t>
            </a:r>
          </a:p>
          <a:p>
            <a:pPr lvl="1"/>
            <a:r>
              <a:rPr lang="en-US" dirty="0"/>
              <a:t>./</a:t>
            </a:r>
            <a:r>
              <a:rPr lang="en-US" dirty="0" err="1"/>
              <a:t>waf</a:t>
            </a:r>
            <a:r>
              <a:rPr lang="en-US" dirty="0"/>
              <a:t> --run=</a:t>
            </a:r>
            <a:r>
              <a:rPr lang="en-US" dirty="0" err="1"/>
              <a:t>ndn</a:t>
            </a:r>
            <a:r>
              <a:rPr lang="en-US" dirty="0"/>
              <a:t>-</a:t>
            </a:r>
            <a:r>
              <a:rPr lang="en-US" dirty="0" smtClean="0"/>
              <a:t>grid</a:t>
            </a:r>
          </a:p>
          <a:p>
            <a:pPr lvl="1"/>
            <a:r>
              <a:rPr lang="en-US" dirty="0"/>
              <a:t>./</a:t>
            </a:r>
            <a:r>
              <a:rPr lang="en-US" dirty="0" err="1"/>
              <a:t>waf</a:t>
            </a:r>
            <a:r>
              <a:rPr lang="en-US" dirty="0"/>
              <a:t> --run=</a:t>
            </a:r>
            <a:r>
              <a:rPr lang="en-US" dirty="0" err="1"/>
              <a:t>ndn</a:t>
            </a:r>
            <a:r>
              <a:rPr lang="en-US" dirty="0"/>
              <a:t>-</a:t>
            </a:r>
            <a:r>
              <a:rPr lang="en-US" dirty="0" smtClean="0"/>
              <a:t>grid --</a:t>
            </a:r>
            <a:r>
              <a:rPr lang="en-US" dirty="0" err="1" smtClean="0"/>
              <a:t>vis</a:t>
            </a:r>
            <a:endParaRPr lang="en-US" dirty="0" smtClean="0"/>
          </a:p>
          <a:p>
            <a:pPr lvl="1"/>
            <a:r>
              <a:rPr lang="en-US" dirty="0"/>
              <a:t>other examples: </a:t>
            </a:r>
            <a:r>
              <a:rPr lang="en-US" dirty="0">
                <a:hlinkClick r:id="rId3"/>
              </a:rPr>
              <a:t>http://ndnsim.net/</a:t>
            </a:r>
            <a:r>
              <a:rPr lang="en-US" dirty="0" smtClean="0">
                <a:hlinkClick r:id="rId3"/>
              </a:rPr>
              <a:t>examples.html</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17</a:t>
            </a:fld>
            <a:endParaRPr lang="en-US"/>
          </a:p>
        </p:txBody>
      </p:sp>
    </p:spTree>
    <p:extLst>
      <p:ext uri="{BB962C8B-B14F-4D97-AF65-F5344CB8AC3E}">
        <p14:creationId xmlns:p14="http://schemas.microsoft.com/office/powerpoint/2010/main" val="30811635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Prepare the environment</a:t>
            </a:r>
            <a:endParaRPr lang="en-US" dirty="0"/>
          </a:p>
        </p:txBody>
      </p:sp>
      <p:sp>
        <p:nvSpPr>
          <p:cNvPr id="7" name="Content Placeholder 6"/>
          <p:cNvSpPr>
            <a:spLocks noGrp="1"/>
          </p:cNvSpPr>
          <p:nvPr>
            <p:ph idx="1"/>
          </p:nvPr>
        </p:nvSpPr>
        <p:spPr/>
        <p:txBody>
          <a:bodyPr>
            <a:normAutofit fontScale="85000" lnSpcReduction="20000"/>
          </a:bodyPr>
          <a:lstStyle/>
          <a:p>
            <a:r>
              <a:rPr lang="en-US" dirty="0" smtClean="0"/>
              <a:t>Using scratch folder in NS-3 (not recommended)</a:t>
            </a:r>
          </a:p>
          <a:p>
            <a:pPr lvl="1"/>
            <a:r>
              <a:rPr lang="en-US" dirty="0" smtClean="0"/>
              <a:t>one scenario per .cc file</a:t>
            </a:r>
          </a:p>
          <a:p>
            <a:pPr lvl="2"/>
            <a:r>
              <a:rPr lang="en-US" dirty="0" smtClean="0"/>
              <a:t>cd ndnSIM/ns-3</a:t>
            </a:r>
          </a:p>
          <a:p>
            <a:pPr lvl="2"/>
            <a:r>
              <a:rPr lang="en-US" dirty="0" smtClean="0"/>
              <a:t>create scratch/my-</a:t>
            </a:r>
            <a:r>
              <a:rPr lang="en-US" dirty="0" err="1" smtClean="0"/>
              <a:t>scenario.cc</a:t>
            </a:r>
            <a:endParaRPr lang="en-US" dirty="0" smtClean="0"/>
          </a:p>
          <a:p>
            <a:pPr lvl="2"/>
            <a:r>
              <a:rPr lang="en-US" dirty="0" smtClean="0"/>
              <a:t>(./</a:t>
            </a:r>
            <a:r>
              <a:rPr lang="en-US" dirty="0" err="1" smtClean="0"/>
              <a:t>waf</a:t>
            </a:r>
            <a:r>
              <a:rPr lang="en-US" dirty="0" smtClean="0"/>
              <a:t>)</a:t>
            </a:r>
          </a:p>
          <a:p>
            <a:pPr lvl="2"/>
            <a:r>
              <a:rPr lang="en-US" dirty="0" smtClean="0"/>
              <a:t>./</a:t>
            </a:r>
            <a:r>
              <a:rPr lang="en-US" dirty="0" err="1" smtClean="0"/>
              <a:t>waf</a:t>
            </a:r>
            <a:r>
              <a:rPr lang="en-US" dirty="0" smtClean="0"/>
              <a:t> --run my-scenario</a:t>
            </a:r>
          </a:p>
          <a:p>
            <a:pPr lvl="1"/>
            <a:r>
              <a:rPr lang="en-US" dirty="0" smtClean="0"/>
              <a:t>multiple .cc files per scenario</a:t>
            </a:r>
          </a:p>
          <a:p>
            <a:pPr lvl="2"/>
            <a:r>
              <a:rPr lang="en-US" dirty="0" smtClean="0"/>
              <a:t>cd ndnSIM/ns-3</a:t>
            </a:r>
          </a:p>
          <a:p>
            <a:pPr lvl="2"/>
            <a:r>
              <a:rPr lang="en-US" dirty="0" err="1" smtClean="0"/>
              <a:t>mkdir</a:t>
            </a:r>
            <a:r>
              <a:rPr lang="en-US" dirty="0" smtClean="0"/>
              <a:t> scratch/my-scenario</a:t>
            </a:r>
          </a:p>
          <a:p>
            <a:pPr lvl="3"/>
            <a:r>
              <a:rPr lang="en-US" dirty="0" smtClean="0"/>
              <a:t>create scratch/my-scenario/file1.cc</a:t>
            </a:r>
          </a:p>
          <a:p>
            <a:pPr lvl="3"/>
            <a:r>
              <a:rPr lang="en-US" dirty="0" smtClean="0"/>
              <a:t>create scratch/my-scenario/file2.cc </a:t>
            </a:r>
          </a:p>
          <a:p>
            <a:pPr lvl="3"/>
            <a:r>
              <a:rPr lang="en-US" dirty="0" smtClean="0"/>
              <a:t>...</a:t>
            </a:r>
          </a:p>
          <a:p>
            <a:pPr lvl="2"/>
            <a:r>
              <a:rPr lang="en-US" dirty="0" smtClean="0"/>
              <a:t>(./</a:t>
            </a:r>
            <a:r>
              <a:rPr lang="en-US" dirty="0" err="1" smtClean="0"/>
              <a:t>waf</a:t>
            </a:r>
            <a:r>
              <a:rPr lang="en-US" dirty="0" smtClean="0"/>
              <a:t>)</a:t>
            </a:r>
          </a:p>
          <a:p>
            <a:pPr lvl="2"/>
            <a:r>
              <a:rPr lang="en-US" dirty="0" smtClean="0"/>
              <a:t>./</a:t>
            </a:r>
            <a:r>
              <a:rPr lang="en-US" dirty="0" err="1" smtClean="0"/>
              <a:t>waf</a:t>
            </a:r>
            <a:r>
              <a:rPr lang="en-US" dirty="0" smtClean="0"/>
              <a:t> --run my-scenario</a:t>
            </a:r>
          </a:p>
          <a:p>
            <a:r>
              <a:rPr lang="en-US" dirty="0" smtClean="0"/>
              <a:t>Cons and pros</a:t>
            </a:r>
          </a:p>
          <a:p>
            <a:pPr lvl="1"/>
            <a:r>
              <a:rPr lang="en-US" dirty="0" smtClean="0">
                <a:solidFill>
                  <a:schemeClr val="tx1"/>
                </a:solidFill>
              </a:rPr>
              <a:t>cons</a:t>
            </a:r>
          </a:p>
          <a:p>
            <a:pPr lvl="2"/>
            <a:r>
              <a:rPr lang="en-US" dirty="0" smtClean="0">
                <a:solidFill>
                  <a:srgbClr val="FF0000"/>
                </a:solidFill>
              </a:rPr>
              <a:t>compilation of the scenario could be very slow</a:t>
            </a:r>
          </a:p>
          <a:p>
            <a:pPr lvl="2"/>
            <a:r>
              <a:rPr lang="en-US" dirty="0" smtClean="0">
                <a:solidFill>
                  <a:srgbClr val="FF0000"/>
                </a:solidFill>
              </a:rPr>
              <a:t>hard to separate simulation code from the simulator code</a:t>
            </a:r>
          </a:p>
          <a:p>
            <a:pPr lvl="1"/>
            <a:r>
              <a:rPr lang="en-US" dirty="0" smtClean="0"/>
              <a:t>pros</a:t>
            </a:r>
          </a:p>
          <a:p>
            <a:pPr lvl="2"/>
            <a:r>
              <a:rPr lang="en-US" dirty="0" smtClean="0"/>
              <a:t>works out-of-the box</a:t>
            </a:r>
          </a:p>
          <a:p>
            <a:pPr lvl="1"/>
            <a:endParaRPr lang="en-US" dirty="0" smtClean="0"/>
          </a:p>
        </p:txBody>
      </p:sp>
      <p:sp>
        <p:nvSpPr>
          <p:cNvPr id="3" name="Slide Number Placeholder 2"/>
          <p:cNvSpPr>
            <a:spLocks noGrp="1"/>
          </p:cNvSpPr>
          <p:nvPr>
            <p:ph type="sldNum" sz="quarter" idx="12"/>
          </p:nvPr>
        </p:nvSpPr>
        <p:spPr/>
        <p:txBody>
          <a:bodyPr/>
          <a:lstStyle/>
          <a:p>
            <a:fld id="{2754ED01-E2A0-4C1E-8E21-014B99041579}" type="slidenum">
              <a:rPr lang="en-US" smtClean="0"/>
              <a:pPr/>
              <a:t>18</a:t>
            </a:fld>
            <a:endParaRPr lang="en-US" dirty="0"/>
          </a:p>
        </p:txBody>
      </p:sp>
    </p:spTree>
    <p:extLst>
      <p:ext uri="{BB962C8B-B14F-4D97-AF65-F5344CB8AC3E}">
        <p14:creationId xmlns:p14="http://schemas.microsoft.com/office/powerpoint/2010/main" val="13806819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the environment (cont.)</a:t>
            </a:r>
            <a:endParaRPr lang="en-US" dirty="0"/>
          </a:p>
        </p:txBody>
      </p:sp>
      <p:sp>
        <p:nvSpPr>
          <p:cNvPr id="3" name="Content Placeholder 2"/>
          <p:cNvSpPr>
            <a:spLocks noGrp="1"/>
          </p:cNvSpPr>
          <p:nvPr>
            <p:ph idx="1"/>
          </p:nvPr>
        </p:nvSpPr>
        <p:spPr/>
        <p:txBody>
          <a:bodyPr>
            <a:normAutofit fontScale="62500" lnSpcReduction="20000"/>
          </a:bodyPr>
          <a:lstStyle/>
          <a:p>
            <a:r>
              <a:rPr lang="en-US" dirty="0"/>
              <a:t>Using separate </a:t>
            </a:r>
            <a:r>
              <a:rPr lang="en-US" dirty="0" smtClean="0"/>
              <a:t>repository (recommended)</a:t>
            </a:r>
          </a:p>
          <a:p>
            <a:pPr lvl="1"/>
            <a:r>
              <a:rPr lang="en-US" dirty="0" smtClean="0"/>
              <a:t>install ndnSIM and NS-3</a:t>
            </a:r>
          </a:p>
          <a:p>
            <a:pPr lvl="2"/>
            <a:r>
              <a:rPr lang="en-US" dirty="0" smtClean="0"/>
              <a:t>cd ndnSIM/ns-3</a:t>
            </a:r>
          </a:p>
          <a:p>
            <a:pPr lvl="2"/>
            <a:r>
              <a:rPr lang="en-US" dirty="0" err="1" smtClean="0"/>
              <a:t>sudo</a:t>
            </a:r>
            <a:r>
              <a:rPr lang="en-US" dirty="0" smtClean="0"/>
              <a:t> ./</a:t>
            </a:r>
            <a:r>
              <a:rPr lang="en-US" dirty="0" err="1" smtClean="0"/>
              <a:t>waf</a:t>
            </a:r>
            <a:r>
              <a:rPr lang="en-US" dirty="0" smtClean="0"/>
              <a:t> install</a:t>
            </a:r>
          </a:p>
          <a:p>
            <a:pPr lvl="1"/>
            <a:r>
              <a:rPr lang="en-US" dirty="0" err="1" smtClean="0"/>
              <a:t>git</a:t>
            </a:r>
            <a:r>
              <a:rPr lang="en-US" dirty="0" smtClean="0"/>
              <a:t> </a:t>
            </a:r>
            <a:r>
              <a:rPr lang="en-US" dirty="0"/>
              <a:t>clone https://</a:t>
            </a:r>
            <a:r>
              <a:rPr lang="en-US" dirty="0" err="1"/>
              <a:t>github.com</a:t>
            </a:r>
            <a:r>
              <a:rPr lang="en-US" dirty="0"/>
              <a:t>/</a:t>
            </a:r>
            <a:r>
              <a:rPr lang="en-US" dirty="0" err="1"/>
              <a:t>cawka</a:t>
            </a:r>
            <a:r>
              <a:rPr lang="en-US" dirty="0"/>
              <a:t>/ndnSIM-scenario-template my-</a:t>
            </a:r>
            <a:r>
              <a:rPr lang="en-US" dirty="0" smtClean="0"/>
              <a:t>scenario</a:t>
            </a:r>
          </a:p>
          <a:p>
            <a:pPr lvl="1"/>
            <a:r>
              <a:rPr lang="en-US" dirty="0" smtClean="0"/>
              <a:t>cd my-scenario</a:t>
            </a:r>
          </a:p>
          <a:p>
            <a:pPr lvl="1"/>
            <a:r>
              <a:rPr lang="en-US" dirty="0" smtClean="0"/>
              <a:t>create extensions (any .</a:t>
            </a:r>
            <a:r>
              <a:rPr lang="en-US" dirty="0" err="1" smtClean="0"/>
              <a:t>cc|.h</a:t>
            </a:r>
            <a:r>
              <a:rPr lang="en-US" dirty="0" smtClean="0"/>
              <a:t> files) in extensions/</a:t>
            </a:r>
          </a:p>
          <a:p>
            <a:pPr lvl="2"/>
            <a:r>
              <a:rPr lang="en-US" dirty="0" smtClean="0"/>
              <a:t>create extensions/my-test-</a:t>
            </a:r>
            <a:r>
              <a:rPr lang="en-US" dirty="0" err="1" smtClean="0"/>
              <a:t>extension.cc</a:t>
            </a:r>
            <a:endParaRPr lang="en-US" dirty="0" smtClean="0"/>
          </a:p>
          <a:p>
            <a:pPr lvl="1"/>
            <a:r>
              <a:rPr lang="en-US" dirty="0" smtClean="0"/>
              <a:t>create scenarios in scenarios/</a:t>
            </a:r>
          </a:p>
          <a:p>
            <a:pPr lvl="2"/>
            <a:r>
              <a:rPr lang="en-US" dirty="0" smtClean="0"/>
              <a:t>create scenarios/my-test-</a:t>
            </a:r>
            <a:r>
              <a:rPr lang="en-US" dirty="0" err="1" smtClean="0"/>
              <a:t>scenario.cc</a:t>
            </a:r>
            <a:endParaRPr lang="en-US" dirty="0" smtClean="0"/>
          </a:p>
          <a:p>
            <a:pPr lvl="1"/>
            <a:r>
              <a:rPr lang="en-US" dirty="0" smtClean="0"/>
              <a:t>./</a:t>
            </a:r>
            <a:r>
              <a:rPr lang="en-US" dirty="0" err="1" smtClean="0"/>
              <a:t>waf</a:t>
            </a:r>
            <a:r>
              <a:rPr lang="en-US" dirty="0" smtClean="0"/>
              <a:t> configure --debug</a:t>
            </a:r>
          </a:p>
          <a:p>
            <a:pPr lvl="2"/>
            <a:r>
              <a:rPr lang="en-US" dirty="0" smtClean="0"/>
              <a:t>or just ./</a:t>
            </a:r>
            <a:r>
              <a:rPr lang="en-US" dirty="0" err="1" smtClean="0"/>
              <a:t>waf</a:t>
            </a:r>
            <a:r>
              <a:rPr lang="en-US" dirty="0" smtClean="0"/>
              <a:t> configure if ndnSIM/NS-3 was compiled in optimized mode</a:t>
            </a:r>
          </a:p>
          <a:p>
            <a:pPr lvl="1"/>
            <a:r>
              <a:rPr lang="en-US" dirty="0" smtClean="0"/>
              <a:t>./</a:t>
            </a:r>
            <a:r>
              <a:rPr lang="en-US" dirty="0" err="1" smtClean="0"/>
              <a:t>waf</a:t>
            </a:r>
            <a:endParaRPr lang="en-US" dirty="0" smtClean="0"/>
          </a:p>
          <a:p>
            <a:pPr lvl="1"/>
            <a:r>
              <a:rPr lang="en-US" dirty="0" smtClean="0"/>
              <a:t>./</a:t>
            </a:r>
            <a:r>
              <a:rPr lang="en-US" dirty="0" err="1" smtClean="0"/>
              <a:t>waf</a:t>
            </a:r>
            <a:r>
              <a:rPr lang="en-US" dirty="0" smtClean="0"/>
              <a:t> --run=my-test-scenario</a:t>
            </a:r>
          </a:p>
          <a:p>
            <a:pPr lvl="2"/>
            <a:r>
              <a:rPr lang="en-US" dirty="0" smtClean="0"/>
              <a:t>or directly: ./build/my-test-scenario</a:t>
            </a:r>
          </a:p>
          <a:p>
            <a:pPr lvl="2"/>
            <a:r>
              <a:rPr lang="en-US" dirty="0" smtClean="0"/>
              <a:t>or ./</a:t>
            </a:r>
            <a:r>
              <a:rPr lang="en-US" dirty="0" err="1" smtClean="0"/>
              <a:t>waf</a:t>
            </a:r>
            <a:r>
              <a:rPr lang="en-US" dirty="0" smtClean="0"/>
              <a:t> --run my-test-scenario --</a:t>
            </a:r>
            <a:r>
              <a:rPr lang="en-US" dirty="0" err="1" smtClean="0"/>
              <a:t>vis</a:t>
            </a:r>
            <a:r>
              <a:rPr lang="en-US" dirty="0" smtClean="0"/>
              <a:t>   to run visualizer (if installed)</a:t>
            </a:r>
          </a:p>
          <a:p>
            <a:r>
              <a:rPr lang="en-US" dirty="0" smtClean="0"/>
              <a:t>Cons and pros</a:t>
            </a:r>
          </a:p>
          <a:p>
            <a:pPr lvl="1"/>
            <a:r>
              <a:rPr lang="en-US" dirty="0" smtClean="0"/>
              <a:t>cons</a:t>
            </a:r>
          </a:p>
          <a:p>
            <a:pPr lvl="2"/>
            <a:r>
              <a:rPr lang="en-US" dirty="0" smtClean="0"/>
              <a:t>may need certain configuration tricks (refer to </a:t>
            </a:r>
            <a:r>
              <a:rPr lang="en-US" dirty="0" err="1" smtClean="0"/>
              <a:t>README.md</a:t>
            </a:r>
            <a:r>
              <a:rPr lang="en-US" dirty="0"/>
              <a:t>)</a:t>
            </a:r>
            <a:endParaRPr lang="en-US" dirty="0" smtClean="0"/>
          </a:p>
          <a:p>
            <a:pPr lvl="1"/>
            <a:r>
              <a:rPr lang="en-US" dirty="0" smtClean="0"/>
              <a:t>pros</a:t>
            </a:r>
          </a:p>
          <a:p>
            <a:pPr lvl="2"/>
            <a:r>
              <a:rPr lang="en-US" dirty="0" smtClean="0"/>
              <a:t>fast compilation</a:t>
            </a:r>
          </a:p>
          <a:p>
            <a:pPr lvl="2"/>
            <a:r>
              <a:rPr lang="en-US" dirty="0" smtClean="0">
                <a:solidFill>
                  <a:srgbClr val="008000"/>
                </a:solidFill>
              </a:rPr>
              <a:t>clear separation of the simulator code from the extensions and scenarios</a:t>
            </a:r>
          </a:p>
          <a:p>
            <a:pPr lvl="2"/>
            <a:r>
              <a:rPr lang="en-US" dirty="0" smtClean="0">
                <a:solidFill>
                  <a:srgbClr val="008000"/>
                </a:solidFill>
              </a:rPr>
              <a:t>easy to make code available for others to reproduce scenarios</a:t>
            </a:r>
            <a:endParaRPr lang="en-US" dirty="0">
              <a:solidFill>
                <a:srgbClr val="008000"/>
              </a:solidFill>
            </a:endParaRPr>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19</a:t>
            </a:fld>
            <a:endParaRPr lang="en-US"/>
          </a:p>
        </p:txBody>
      </p:sp>
    </p:spTree>
    <p:extLst>
      <p:ext uri="{BB962C8B-B14F-4D97-AF65-F5344CB8AC3E}">
        <p14:creationId xmlns:p14="http://schemas.microsoft.com/office/powerpoint/2010/main" val="4237376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Introduction</a:t>
            </a:r>
          </a:p>
          <a:p>
            <a:pPr lvl="1"/>
            <a:r>
              <a:rPr lang="en-US" dirty="0" smtClean="0"/>
              <a:t>current status</a:t>
            </a:r>
          </a:p>
          <a:p>
            <a:pPr lvl="1"/>
            <a:r>
              <a:rPr lang="en-US" dirty="0" smtClean="0"/>
              <a:t>usage scope</a:t>
            </a:r>
          </a:p>
          <a:p>
            <a:pPr lvl="1"/>
            <a:r>
              <a:rPr lang="en-US" dirty="0" smtClean="0"/>
              <a:t>new additions</a:t>
            </a:r>
          </a:p>
          <a:p>
            <a:pPr lvl="1"/>
            <a:r>
              <a:rPr lang="en-US" dirty="0" smtClean="0"/>
              <a:t>ndnSIM internals</a:t>
            </a:r>
          </a:p>
          <a:p>
            <a:r>
              <a:rPr lang="en-US" dirty="0" smtClean="0"/>
              <a:t>Tutorial</a:t>
            </a:r>
          </a:p>
          <a:p>
            <a:pPr lvl="1"/>
            <a:r>
              <a:rPr lang="en-US" dirty="0"/>
              <a:t>getting started</a:t>
            </a:r>
          </a:p>
          <a:p>
            <a:pPr lvl="1"/>
            <a:r>
              <a:rPr lang="en-US" dirty="0"/>
              <a:t>prepare the environment for simulations</a:t>
            </a:r>
          </a:p>
          <a:p>
            <a:pPr lvl="2"/>
            <a:r>
              <a:rPr lang="en-US" dirty="0"/>
              <a:t>use scratch folder (not recommended)</a:t>
            </a:r>
          </a:p>
          <a:p>
            <a:pPr lvl="2"/>
            <a:r>
              <a:rPr lang="en-US" dirty="0"/>
              <a:t>use separate repository</a:t>
            </a:r>
          </a:p>
          <a:p>
            <a:pPr lvl="1"/>
            <a:r>
              <a:rPr lang="en-US" dirty="0"/>
              <a:t>writing basic scenario</a:t>
            </a:r>
          </a:p>
          <a:p>
            <a:pPr lvl="2"/>
            <a:r>
              <a:rPr lang="en-US" dirty="0"/>
              <a:t>running scenario</a:t>
            </a:r>
          </a:p>
          <a:p>
            <a:pPr lvl="2"/>
            <a:r>
              <a:rPr lang="en-US" dirty="0"/>
              <a:t>collecting metrics</a:t>
            </a:r>
          </a:p>
          <a:p>
            <a:pPr lvl="1"/>
            <a:endParaRPr lang="en-US" dirty="0" smtClean="0"/>
          </a:p>
        </p:txBody>
      </p:sp>
      <p:sp>
        <p:nvSpPr>
          <p:cNvPr id="4" name="Slide Number Placeholder 3"/>
          <p:cNvSpPr>
            <a:spLocks noGrp="1"/>
          </p:cNvSpPr>
          <p:nvPr>
            <p:ph type="sldNum" sz="quarter" idx="12"/>
          </p:nvPr>
        </p:nvSpPr>
        <p:spPr/>
        <p:txBody>
          <a:bodyPr/>
          <a:lstStyle/>
          <a:p>
            <a:fld id="{7CC83F51-380F-B746-B12D-AEDA332A5623}" type="slidenum">
              <a:rPr lang="en-US" smtClean="0"/>
              <a:t>2</a:t>
            </a:fld>
            <a:endParaRPr lang="en-US"/>
          </a:p>
        </p:txBody>
      </p:sp>
    </p:spTree>
    <p:extLst>
      <p:ext uri="{BB962C8B-B14F-4D97-AF65-F5344CB8AC3E}">
        <p14:creationId xmlns:p14="http://schemas.microsoft.com/office/powerpoint/2010/main" val="20453497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r>
              <a:rPr lang="en-US" dirty="0" smtClean="0"/>
              <a:t>Simple simulation</a:t>
            </a:r>
          </a:p>
          <a:p>
            <a:pPr lvl="1"/>
            <a:r>
              <a:rPr lang="en-US" dirty="0" smtClean="0"/>
              <a:t>filename</a:t>
            </a:r>
            <a:endParaRPr lang="en-US" dirty="0"/>
          </a:p>
          <a:p>
            <a:pPr lvl="2"/>
            <a:r>
              <a:rPr lang="en-US" dirty="0" smtClean="0"/>
              <a:t>scenarios/example1</a:t>
            </a:r>
            <a:r>
              <a:rPr lang="en-US" dirty="0" smtClean="0"/>
              <a:t>.cc (C++)</a:t>
            </a:r>
          </a:p>
          <a:p>
            <a:pPr lvl="2"/>
            <a:r>
              <a:rPr lang="en-US" dirty="0"/>
              <a:t>scenarios</a:t>
            </a:r>
            <a:r>
              <a:rPr lang="en-US" dirty="0" smtClean="0"/>
              <a:t>/example1</a:t>
            </a:r>
            <a:r>
              <a:rPr lang="en-US" dirty="0" smtClean="0"/>
              <a:t>.py (Python)</a:t>
            </a:r>
          </a:p>
          <a:p>
            <a:pPr lvl="2"/>
            <a:endParaRPr lang="en-US" dirty="0" smtClean="0"/>
          </a:p>
          <a:p>
            <a:pPr lvl="1"/>
            <a:r>
              <a:rPr lang="en-US" dirty="0" smtClean="0"/>
              <a:t>Topology</a:t>
            </a:r>
            <a:endParaRPr lang="en-US" dirty="0" smtClean="0"/>
          </a:p>
          <a:p>
            <a:pPr lvl="2"/>
            <a:r>
              <a:rPr lang="en-US" dirty="0" smtClean="0"/>
              <a:t>3x3 grid topology</a:t>
            </a:r>
          </a:p>
          <a:p>
            <a:pPr lvl="2"/>
            <a:r>
              <a:rPr lang="en-US" dirty="0" smtClean="0"/>
              <a:t>10Mbps links / 10ms delays</a:t>
            </a:r>
          </a:p>
          <a:p>
            <a:pPr lvl="2"/>
            <a:r>
              <a:rPr lang="en-US" dirty="0" smtClean="0"/>
              <a:t>One consumer, one producer</a:t>
            </a:r>
          </a:p>
          <a:p>
            <a:pPr lvl="1"/>
            <a:endParaRPr lang="en-US" dirty="0" smtClean="0"/>
          </a:p>
          <a:p>
            <a:pPr lvl="1"/>
            <a:r>
              <a:rPr lang="en-US" dirty="0" smtClean="0"/>
              <a:t>NDN parameters</a:t>
            </a:r>
          </a:p>
          <a:p>
            <a:pPr lvl="2"/>
            <a:r>
              <a:rPr lang="en-US" dirty="0" smtClean="0"/>
              <a:t>Forwarding Strategy for interests: </a:t>
            </a:r>
            <a:r>
              <a:rPr lang="en-US" b="1" dirty="0" err="1" smtClean="0"/>
              <a:t>BestRoute</a:t>
            </a:r>
            <a:endParaRPr lang="en-US" b="1" dirty="0" smtClean="0"/>
          </a:p>
          <a:p>
            <a:pPr lvl="2"/>
            <a:r>
              <a:rPr lang="en-US" dirty="0" smtClean="0"/>
              <a:t>FIB is computed automatically using global routing controller</a:t>
            </a:r>
          </a:p>
          <a:p>
            <a:pPr lvl="2"/>
            <a:r>
              <a:rPr lang="en-US" dirty="0" smtClean="0"/>
              <a:t>Cache: </a:t>
            </a:r>
            <a:r>
              <a:rPr lang="en-US" b="1" dirty="0" smtClean="0"/>
              <a:t>LRU</a:t>
            </a:r>
            <a:r>
              <a:rPr lang="en-US" dirty="0" smtClean="0"/>
              <a:t> with 100 items on each node (default)</a:t>
            </a:r>
            <a:endParaRPr lang="en-US" dirty="0" smtClean="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20</a:t>
            </a:fld>
            <a:endParaRPr lang="en-US"/>
          </a:p>
        </p:txBody>
      </p:sp>
      <p:sp>
        <p:nvSpPr>
          <p:cNvPr id="2" name="Title 1"/>
          <p:cNvSpPr>
            <a:spLocks noGrp="1"/>
          </p:cNvSpPr>
          <p:nvPr>
            <p:ph type="title"/>
          </p:nvPr>
        </p:nvSpPr>
        <p:spPr/>
        <p:txBody>
          <a:bodyPr/>
          <a:lstStyle/>
          <a:p>
            <a:r>
              <a:rPr lang="en-US" dirty="0" smtClean="0"/>
              <a:t>Writing a basic scenario</a:t>
            </a:r>
            <a:endParaRPr lang="en-US" dirty="0"/>
          </a:p>
        </p:txBody>
      </p:sp>
      <p:pic>
        <p:nvPicPr>
          <p:cNvPr id="11" name="Content Placeholder 10" descr="topo-9-node-grid.pdf"/>
          <p:cNvPicPr>
            <a:picLocks noGrp="1" noChangeAspect="1"/>
          </p:cNvPicPr>
          <p:nvPr>
            <p:ph sz="half" idx="13"/>
          </p:nvPr>
        </p:nvPicPr>
        <p:blipFill>
          <a:blip r:embed="rId2">
            <a:extLst>
              <a:ext uri="{28A0092B-C50C-407E-A947-70E740481C1C}">
                <a14:useLocalDpi xmlns:a14="http://schemas.microsoft.com/office/drawing/2010/main" val="0"/>
              </a:ext>
            </a:extLst>
          </a:blip>
          <a:srcRect t="-31893" b="-31893"/>
          <a:stretch>
            <a:fillRect/>
          </a:stretch>
        </p:blipFill>
        <p:spPr/>
      </p:pic>
    </p:spTree>
    <p:extLst>
      <p:ext uri="{BB962C8B-B14F-4D97-AF65-F5344CB8AC3E}">
        <p14:creationId xmlns:p14="http://schemas.microsoft.com/office/powerpoint/2010/main" val="723543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NS-3 101: Prepare </a:t>
            </a:r>
            <a:r>
              <a:rPr lang="en-US" dirty="0" smtClean="0"/>
              <a:t>scenario (C++)</a:t>
            </a:r>
            <a:endParaRPr lang="en-US" dirty="0"/>
          </a:p>
        </p:txBody>
      </p:sp>
      <p:sp>
        <p:nvSpPr>
          <p:cNvPr id="7" name="Content Placeholder 6"/>
          <p:cNvSpPr>
            <a:spLocks noGrp="1"/>
          </p:cNvSpPr>
          <p:nvPr>
            <p:ph sz="half" idx="1"/>
          </p:nvPr>
        </p:nvSpPr>
        <p:spPr>
          <a:xfrm>
            <a:off x="4678390" y="809505"/>
            <a:ext cx="4312926" cy="5469115"/>
          </a:xfrm>
        </p:spPr>
        <p:txBody>
          <a:bodyPr/>
          <a:lstStyle/>
          <a:p>
            <a:pPr>
              <a:lnSpc>
                <a:spcPts val="1180"/>
              </a:lnSpc>
            </a:pPr>
            <a:endParaRPr lang="en-US" dirty="0" smtClean="0"/>
          </a:p>
          <a:p>
            <a:pPr>
              <a:lnSpc>
                <a:spcPts val="1180"/>
              </a:lnSpc>
            </a:pPr>
            <a:endParaRPr lang="en-US" dirty="0"/>
          </a:p>
          <a:p>
            <a:pPr>
              <a:lnSpc>
                <a:spcPts val="1180"/>
              </a:lnSpc>
            </a:pPr>
            <a:r>
              <a:rPr lang="en-US" dirty="0"/>
              <a:t>#include </a:t>
            </a:r>
            <a:r>
              <a:rPr lang="en-US" dirty="0" smtClean="0"/>
              <a:t>”ns3/core</a:t>
            </a:r>
            <a:r>
              <a:rPr lang="en-US" dirty="0"/>
              <a:t>-</a:t>
            </a:r>
            <a:r>
              <a:rPr lang="en-US" dirty="0" err="1"/>
              <a:t>module.h</a:t>
            </a:r>
            <a:r>
              <a:rPr lang="en-US" dirty="0"/>
              <a:t>"</a:t>
            </a:r>
          </a:p>
          <a:p>
            <a:pPr>
              <a:lnSpc>
                <a:spcPts val="1180"/>
              </a:lnSpc>
            </a:pPr>
            <a:r>
              <a:rPr lang="en-US" dirty="0"/>
              <a:t>#include "ns3/</a:t>
            </a:r>
            <a:r>
              <a:rPr lang="en-US" dirty="0" smtClean="0"/>
              <a:t>network</a:t>
            </a:r>
            <a:r>
              <a:rPr lang="en-US" dirty="0"/>
              <a:t>-</a:t>
            </a:r>
            <a:r>
              <a:rPr lang="en-US" dirty="0" err="1"/>
              <a:t>module.h</a:t>
            </a:r>
            <a:r>
              <a:rPr lang="en-US" dirty="0"/>
              <a:t>"</a:t>
            </a:r>
          </a:p>
          <a:p>
            <a:pPr>
              <a:lnSpc>
                <a:spcPts val="1180"/>
              </a:lnSpc>
            </a:pPr>
            <a:r>
              <a:rPr lang="en-US" dirty="0"/>
              <a:t>#include "ns3/point-to-point-</a:t>
            </a:r>
            <a:r>
              <a:rPr lang="en-US" dirty="0" err="1"/>
              <a:t>module.h</a:t>
            </a:r>
            <a:r>
              <a:rPr lang="en-US" dirty="0"/>
              <a:t>"</a:t>
            </a:r>
          </a:p>
          <a:p>
            <a:pPr>
              <a:lnSpc>
                <a:spcPts val="1180"/>
              </a:lnSpc>
            </a:pPr>
            <a:r>
              <a:rPr lang="en-US" dirty="0"/>
              <a:t>#include "ns3/point-to-point-</a:t>
            </a:r>
            <a:r>
              <a:rPr lang="en-US" dirty="0" err="1"/>
              <a:t>grid.h</a:t>
            </a:r>
            <a:r>
              <a:rPr lang="en-US" dirty="0"/>
              <a:t>"</a:t>
            </a:r>
          </a:p>
          <a:p>
            <a:pPr>
              <a:lnSpc>
                <a:spcPts val="1180"/>
              </a:lnSpc>
            </a:pPr>
            <a:r>
              <a:rPr lang="en-US" dirty="0"/>
              <a:t>#include "ns3/ndnSIM-</a:t>
            </a:r>
            <a:r>
              <a:rPr lang="en-US" dirty="0" err="1" smtClean="0"/>
              <a:t>module.h</a:t>
            </a:r>
            <a:r>
              <a:rPr lang="en-US" dirty="0"/>
              <a:t>"</a:t>
            </a:r>
          </a:p>
          <a:p>
            <a:pPr>
              <a:lnSpc>
                <a:spcPts val="1180"/>
              </a:lnSpc>
            </a:pPr>
            <a:r>
              <a:rPr lang="en-US" dirty="0"/>
              <a:t>using namespace ns3;</a:t>
            </a:r>
          </a:p>
          <a:p>
            <a:pPr>
              <a:lnSpc>
                <a:spcPts val="1180"/>
              </a:lnSpc>
            </a:pPr>
            <a:endParaRPr lang="en-US" dirty="0" smtClean="0"/>
          </a:p>
          <a:p>
            <a:pPr>
              <a:lnSpc>
                <a:spcPts val="1180"/>
              </a:lnSpc>
            </a:pPr>
            <a:endParaRPr lang="en-US" dirty="0"/>
          </a:p>
          <a:p>
            <a:pPr>
              <a:lnSpc>
                <a:spcPts val="1180"/>
              </a:lnSpc>
            </a:pPr>
            <a:r>
              <a:rPr lang="en-US" dirty="0" err="1"/>
              <a:t>int</a:t>
            </a:r>
            <a:endParaRPr lang="en-US" dirty="0"/>
          </a:p>
          <a:p>
            <a:pPr>
              <a:lnSpc>
                <a:spcPts val="1180"/>
              </a:lnSpc>
            </a:pPr>
            <a:r>
              <a:rPr lang="en-US" dirty="0"/>
              <a:t>main (</a:t>
            </a:r>
            <a:r>
              <a:rPr lang="en-US" dirty="0" err="1"/>
              <a:t>int</a:t>
            </a:r>
            <a:r>
              <a:rPr lang="en-US" dirty="0"/>
              <a:t> </a:t>
            </a:r>
            <a:r>
              <a:rPr lang="en-US" dirty="0" err="1"/>
              <a:t>argc</a:t>
            </a:r>
            <a:r>
              <a:rPr lang="en-US" dirty="0"/>
              <a:t>, char *</a:t>
            </a:r>
            <a:r>
              <a:rPr lang="en-US" dirty="0" err="1"/>
              <a:t>argv</a:t>
            </a:r>
            <a:r>
              <a:rPr lang="en-US" dirty="0"/>
              <a:t>[])</a:t>
            </a:r>
          </a:p>
          <a:p>
            <a:pPr>
              <a:lnSpc>
                <a:spcPts val="1180"/>
              </a:lnSpc>
            </a:pPr>
            <a:r>
              <a:rPr lang="en-US" dirty="0"/>
              <a:t>{</a:t>
            </a:r>
          </a:p>
          <a:p>
            <a:pPr lvl="1">
              <a:lnSpc>
                <a:spcPts val="1180"/>
              </a:lnSpc>
            </a:pPr>
            <a:r>
              <a:rPr lang="en-US" dirty="0" err="1" smtClean="0"/>
              <a:t>Config</a:t>
            </a:r>
            <a:r>
              <a:rPr lang="en-US" dirty="0"/>
              <a:t>::</a:t>
            </a:r>
            <a:r>
              <a:rPr lang="en-US" dirty="0" err="1"/>
              <a:t>SetDefault</a:t>
            </a:r>
            <a:r>
              <a:rPr lang="en-US" dirty="0"/>
              <a:t> ("ns3::</a:t>
            </a:r>
            <a:r>
              <a:rPr lang="en-US" dirty="0" err="1"/>
              <a:t>PointToPointNetDevice</a:t>
            </a:r>
            <a:r>
              <a:rPr lang="en-US" dirty="0"/>
              <a:t>::</a:t>
            </a:r>
            <a:r>
              <a:rPr lang="en-US" dirty="0" err="1"/>
              <a:t>DataRate</a:t>
            </a:r>
            <a:r>
              <a:rPr lang="en-US" dirty="0"/>
              <a:t>", </a:t>
            </a:r>
            <a:r>
              <a:rPr lang="en-US" dirty="0" err="1"/>
              <a:t>StringValue</a:t>
            </a:r>
            <a:r>
              <a:rPr lang="en-US" dirty="0"/>
              <a:t> ("10Mbps"));</a:t>
            </a:r>
          </a:p>
          <a:p>
            <a:pPr lvl="1">
              <a:lnSpc>
                <a:spcPts val="1180"/>
              </a:lnSpc>
            </a:pPr>
            <a:r>
              <a:rPr lang="en-US" dirty="0" err="1" smtClean="0"/>
              <a:t>Config</a:t>
            </a:r>
            <a:r>
              <a:rPr lang="en-US" dirty="0"/>
              <a:t>::</a:t>
            </a:r>
            <a:r>
              <a:rPr lang="en-US" dirty="0" err="1"/>
              <a:t>SetDefault</a:t>
            </a:r>
            <a:r>
              <a:rPr lang="en-US" dirty="0"/>
              <a:t> ("ns3::</a:t>
            </a:r>
            <a:r>
              <a:rPr lang="en-US" dirty="0" err="1"/>
              <a:t>PointToPointChannel</a:t>
            </a:r>
            <a:r>
              <a:rPr lang="en-US" dirty="0"/>
              <a:t>::Delay", </a:t>
            </a:r>
            <a:r>
              <a:rPr lang="en-US" dirty="0" err="1"/>
              <a:t>StringValue</a:t>
            </a:r>
            <a:r>
              <a:rPr lang="en-US" dirty="0"/>
              <a:t> ("10ms"));</a:t>
            </a:r>
          </a:p>
          <a:p>
            <a:pPr lvl="1">
              <a:lnSpc>
                <a:spcPts val="1180"/>
              </a:lnSpc>
            </a:pPr>
            <a:r>
              <a:rPr lang="en-US" dirty="0" err="1" smtClean="0"/>
              <a:t>Config</a:t>
            </a:r>
            <a:r>
              <a:rPr lang="en-US" dirty="0"/>
              <a:t>::</a:t>
            </a:r>
            <a:r>
              <a:rPr lang="en-US" dirty="0" err="1"/>
              <a:t>SetDefault</a:t>
            </a:r>
            <a:r>
              <a:rPr lang="en-US" dirty="0"/>
              <a:t> ("ns3::</a:t>
            </a:r>
            <a:r>
              <a:rPr lang="en-US" dirty="0" err="1"/>
              <a:t>DropTailQueue</a:t>
            </a:r>
            <a:r>
              <a:rPr lang="en-US" dirty="0"/>
              <a:t>::</a:t>
            </a:r>
            <a:r>
              <a:rPr lang="en-US" dirty="0" err="1"/>
              <a:t>MaxPackets</a:t>
            </a:r>
            <a:r>
              <a:rPr lang="en-US" dirty="0"/>
              <a:t>", </a:t>
            </a:r>
            <a:r>
              <a:rPr lang="en-US" dirty="0" err="1"/>
              <a:t>StringValue</a:t>
            </a:r>
            <a:r>
              <a:rPr lang="en-US" dirty="0"/>
              <a:t> ("20"))</a:t>
            </a:r>
            <a:r>
              <a:rPr lang="en-US" dirty="0" smtClean="0"/>
              <a:t>;</a:t>
            </a:r>
          </a:p>
          <a:p>
            <a:pPr lvl="1">
              <a:lnSpc>
                <a:spcPts val="1180"/>
              </a:lnSpc>
            </a:pPr>
            <a:endParaRPr lang="en-US" dirty="0"/>
          </a:p>
          <a:p>
            <a:pPr lvl="1">
              <a:lnSpc>
                <a:spcPts val="1180"/>
              </a:lnSpc>
            </a:pPr>
            <a:r>
              <a:rPr lang="en-US" dirty="0" err="1" smtClean="0"/>
              <a:t>CommandLine</a:t>
            </a:r>
            <a:r>
              <a:rPr lang="en-US" dirty="0" smtClean="0"/>
              <a:t> </a:t>
            </a:r>
            <a:r>
              <a:rPr lang="en-US" dirty="0" err="1"/>
              <a:t>cmd</a:t>
            </a:r>
            <a:r>
              <a:rPr lang="en-US" dirty="0"/>
              <a:t>; </a:t>
            </a:r>
            <a:r>
              <a:rPr lang="en-US" dirty="0" err="1"/>
              <a:t>cmd.Parse</a:t>
            </a:r>
            <a:r>
              <a:rPr lang="en-US" dirty="0"/>
              <a:t> (</a:t>
            </a:r>
            <a:r>
              <a:rPr lang="en-US" dirty="0" err="1"/>
              <a:t>argc</a:t>
            </a:r>
            <a:r>
              <a:rPr lang="en-US" dirty="0"/>
              <a:t>, </a:t>
            </a:r>
            <a:r>
              <a:rPr lang="en-US" dirty="0" err="1"/>
              <a:t>argv</a:t>
            </a:r>
            <a:r>
              <a:rPr lang="en-US" dirty="0"/>
              <a:t>);</a:t>
            </a:r>
          </a:p>
          <a:p>
            <a:pPr>
              <a:lnSpc>
                <a:spcPts val="1180"/>
              </a:lnSpc>
            </a:pPr>
            <a:endParaRPr lang="en-US" dirty="0"/>
          </a:p>
          <a:p>
            <a:pPr lvl="1">
              <a:lnSpc>
                <a:spcPts val="1180"/>
              </a:lnSpc>
            </a:pPr>
            <a:r>
              <a:rPr lang="en-US" dirty="0" err="1" smtClean="0"/>
              <a:t>PointToPointHelper</a:t>
            </a:r>
            <a:r>
              <a:rPr lang="en-US" dirty="0" smtClean="0"/>
              <a:t> </a:t>
            </a:r>
            <a:r>
              <a:rPr lang="en-US" dirty="0"/>
              <a:t>p2p;</a:t>
            </a:r>
          </a:p>
          <a:p>
            <a:pPr lvl="1">
              <a:lnSpc>
                <a:spcPts val="1180"/>
              </a:lnSpc>
            </a:pPr>
            <a:r>
              <a:rPr lang="en-US" dirty="0" err="1" smtClean="0"/>
              <a:t>PointToPointGridHelper</a:t>
            </a:r>
            <a:r>
              <a:rPr lang="en-US" dirty="0" smtClean="0"/>
              <a:t> </a:t>
            </a:r>
            <a:r>
              <a:rPr lang="en-US" dirty="0"/>
              <a:t>grid (3, 3, p2p);</a:t>
            </a:r>
          </a:p>
          <a:p>
            <a:pPr lvl="1">
              <a:lnSpc>
                <a:spcPts val="1180"/>
              </a:lnSpc>
            </a:pPr>
            <a:r>
              <a:rPr lang="en-US" dirty="0" err="1" smtClean="0"/>
              <a:t>grid.BoundingBox</a:t>
            </a:r>
            <a:r>
              <a:rPr lang="en-US" dirty="0"/>
              <a:t>(100,100,200,200)</a:t>
            </a:r>
            <a:r>
              <a:rPr lang="en-US" dirty="0" smtClean="0"/>
              <a:t>;</a:t>
            </a:r>
            <a:endParaRPr lang="en-US" dirty="0"/>
          </a:p>
          <a:p>
            <a:pPr>
              <a:lnSpc>
                <a:spcPts val="1180"/>
              </a:lnSpc>
            </a:pPr>
            <a:r>
              <a:rPr lang="en-US" dirty="0"/>
              <a:t>   </a:t>
            </a:r>
            <a:endParaRPr lang="en-US" sz="4800" dirty="0"/>
          </a:p>
          <a:p>
            <a:pPr lvl="1">
              <a:lnSpc>
                <a:spcPts val="1180"/>
              </a:lnSpc>
            </a:pPr>
            <a:r>
              <a:rPr lang="en-US" dirty="0" smtClean="0">
                <a:solidFill>
                  <a:srgbClr val="FF0000"/>
                </a:solidFill>
              </a:rPr>
              <a:t>/</a:t>
            </a:r>
            <a:r>
              <a:rPr lang="en-US" dirty="0">
                <a:solidFill>
                  <a:srgbClr val="FF0000"/>
                </a:solidFill>
              </a:rPr>
              <a:t>/ scenario </a:t>
            </a:r>
            <a:r>
              <a:rPr lang="en-US" dirty="0" smtClean="0">
                <a:solidFill>
                  <a:srgbClr val="FF0000"/>
                </a:solidFill>
              </a:rPr>
              <a:t>meat</a:t>
            </a:r>
            <a:endParaRPr lang="en-US" dirty="0"/>
          </a:p>
          <a:p>
            <a:pPr>
              <a:lnSpc>
                <a:spcPts val="1180"/>
              </a:lnSpc>
            </a:pPr>
            <a:endParaRPr lang="en-US" dirty="0"/>
          </a:p>
          <a:p>
            <a:pPr lvl="1">
              <a:lnSpc>
                <a:spcPts val="1180"/>
              </a:lnSpc>
            </a:pPr>
            <a:endParaRPr lang="en-US" dirty="0" smtClean="0"/>
          </a:p>
          <a:p>
            <a:pPr lvl="1">
              <a:lnSpc>
                <a:spcPts val="1180"/>
              </a:lnSpc>
            </a:pPr>
            <a:r>
              <a:rPr lang="en-US" dirty="0" smtClean="0"/>
              <a:t>Simulator</a:t>
            </a:r>
            <a:r>
              <a:rPr lang="en-US" dirty="0"/>
              <a:t>::Stop (Seconds (20.0));</a:t>
            </a:r>
          </a:p>
          <a:p>
            <a:pPr lvl="1">
              <a:lnSpc>
                <a:spcPts val="1180"/>
              </a:lnSpc>
            </a:pPr>
            <a:endParaRPr lang="en-US" dirty="0" smtClean="0"/>
          </a:p>
          <a:p>
            <a:pPr lvl="1">
              <a:lnSpc>
                <a:spcPts val="1180"/>
              </a:lnSpc>
            </a:pPr>
            <a:r>
              <a:rPr lang="en-US" dirty="0" smtClean="0"/>
              <a:t>Simulator</a:t>
            </a:r>
            <a:r>
              <a:rPr lang="en-US" dirty="0"/>
              <a:t>::Run ();</a:t>
            </a:r>
          </a:p>
          <a:p>
            <a:pPr lvl="1">
              <a:lnSpc>
                <a:spcPts val="1180"/>
              </a:lnSpc>
            </a:pPr>
            <a:r>
              <a:rPr lang="en-US" dirty="0" smtClean="0"/>
              <a:t>Simulator</a:t>
            </a:r>
            <a:r>
              <a:rPr lang="en-US" dirty="0"/>
              <a:t>::Destroy ();</a:t>
            </a:r>
          </a:p>
          <a:p>
            <a:pPr>
              <a:lnSpc>
                <a:spcPts val="1180"/>
              </a:lnSpc>
            </a:pPr>
            <a:endParaRPr lang="en-US" dirty="0"/>
          </a:p>
          <a:p>
            <a:pPr lvl="1">
              <a:lnSpc>
                <a:spcPts val="1180"/>
              </a:lnSpc>
            </a:pPr>
            <a:r>
              <a:rPr lang="en-US" dirty="0" smtClean="0"/>
              <a:t>return </a:t>
            </a:r>
            <a:r>
              <a:rPr lang="en-US" dirty="0"/>
              <a:t>0;</a:t>
            </a:r>
          </a:p>
          <a:p>
            <a:pPr>
              <a:lnSpc>
                <a:spcPts val="1180"/>
              </a:lnSpc>
            </a:pPr>
            <a:r>
              <a:rPr lang="en-US" dirty="0"/>
              <a:t>}</a:t>
            </a:r>
          </a:p>
          <a:p>
            <a:endParaRPr lang="en-US" dirty="0"/>
          </a:p>
        </p:txBody>
      </p:sp>
      <p:sp>
        <p:nvSpPr>
          <p:cNvPr id="3" name="Slide Number Placeholder 2"/>
          <p:cNvSpPr>
            <a:spLocks noGrp="1"/>
          </p:cNvSpPr>
          <p:nvPr>
            <p:ph type="sldNum" sz="quarter" idx="12"/>
          </p:nvPr>
        </p:nvSpPr>
        <p:spPr/>
        <p:txBody>
          <a:bodyPr/>
          <a:lstStyle/>
          <a:p>
            <a:fld id="{2754ED01-E2A0-4C1E-8E21-014B99041579}" type="slidenum">
              <a:rPr lang="en-US" smtClean="0"/>
              <a:pPr/>
              <a:t>21</a:t>
            </a:fld>
            <a:endParaRPr lang="en-US" dirty="0"/>
          </a:p>
        </p:txBody>
      </p:sp>
      <p:sp>
        <p:nvSpPr>
          <p:cNvPr id="8" name="Content Placeholder 7"/>
          <p:cNvSpPr>
            <a:spLocks noGrp="1"/>
          </p:cNvSpPr>
          <p:nvPr>
            <p:ph sz="half" idx="13"/>
          </p:nvPr>
        </p:nvSpPr>
        <p:spPr>
          <a:xfrm>
            <a:off x="131784" y="798452"/>
            <a:ext cx="4312926" cy="5469115"/>
          </a:xfrm>
        </p:spPr>
        <p:txBody>
          <a:bodyPr/>
          <a:lstStyle/>
          <a:p>
            <a:endParaRPr lang="en-US" b="1" dirty="0" smtClean="0"/>
          </a:p>
          <a:p>
            <a:endParaRPr lang="en-US" b="1" dirty="0" smtClean="0"/>
          </a:p>
          <a:p>
            <a:endParaRPr lang="en-US" b="1" dirty="0"/>
          </a:p>
          <a:p>
            <a:r>
              <a:rPr lang="en-US" b="1" dirty="0" smtClean="0"/>
              <a:t>Step 1. </a:t>
            </a:r>
            <a:r>
              <a:rPr lang="en-US" dirty="0" smtClean="0"/>
              <a:t> Include necessary modules</a:t>
            </a:r>
          </a:p>
          <a:p>
            <a:endParaRPr lang="en-US" dirty="0"/>
          </a:p>
          <a:p>
            <a:endParaRPr lang="en-US" dirty="0" smtClean="0"/>
          </a:p>
          <a:p>
            <a:endParaRPr lang="en-US" dirty="0"/>
          </a:p>
          <a:p>
            <a:endParaRPr lang="en-US" dirty="0" smtClean="0"/>
          </a:p>
          <a:p>
            <a:endParaRPr lang="en-US" dirty="0"/>
          </a:p>
          <a:p>
            <a:endParaRPr lang="en-US" dirty="0" smtClean="0"/>
          </a:p>
          <a:p>
            <a:r>
              <a:rPr lang="en-US" b="1" dirty="0" smtClean="0"/>
              <a:t>Step 2. </a:t>
            </a:r>
            <a:r>
              <a:rPr lang="en-US" dirty="0" smtClean="0"/>
              <a:t> Define </a:t>
            </a:r>
            <a:r>
              <a:rPr lang="en-US" b="1" dirty="0" smtClean="0"/>
              <a:t>main</a:t>
            </a:r>
            <a:r>
              <a:rPr lang="en-US" dirty="0" smtClean="0"/>
              <a:t> function like in any other C++ program</a:t>
            </a:r>
          </a:p>
          <a:p>
            <a:endParaRPr lang="en-US" dirty="0"/>
          </a:p>
          <a:p>
            <a:endParaRPr lang="en-US" dirty="0" smtClean="0"/>
          </a:p>
          <a:p>
            <a:r>
              <a:rPr lang="en-US" b="1" dirty="0" smtClean="0"/>
              <a:t>Step 3. </a:t>
            </a:r>
            <a:r>
              <a:rPr lang="en-US" dirty="0" smtClean="0"/>
              <a:t> Set default parameters for the simulator modules.</a:t>
            </a:r>
          </a:p>
          <a:p>
            <a:r>
              <a:rPr lang="en-US" dirty="0" smtClean="0"/>
              <a:t>For example, define that by default all created p2p links will have 10Mbps bandwidth, 10ms delay and </a:t>
            </a:r>
            <a:r>
              <a:rPr lang="en-US" dirty="0" err="1" smtClean="0"/>
              <a:t>DropTailQueue</a:t>
            </a:r>
            <a:r>
              <a:rPr lang="en-US" dirty="0" smtClean="0"/>
              <a:t> with 20 packets</a:t>
            </a:r>
            <a:endParaRPr lang="en-US" dirty="0"/>
          </a:p>
          <a:p>
            <a:endParaRPr lang="en-US" dirty="0" smtClean="0"/>
          </a:p>
          <a:p>
            <a:endParaRPr lang="en-US" dirty="0"/>
          </a:p>
          <a:p>
            <a:endParaRPr lang="en-US" dirty="0" smtClean="0"/>
          </a:p>
          <a:p>
            <a:endParaRPr lang="en-US" dirty="0"/>
          </a:p>
          <a:p>
            <a:endParaRPr lang="en-US" dirty="0" smtClean="0"/>
          </a:p>
          <a:p>
            <a:r>
              <a:rPr lang="en-US" b="1" dirty="0" smtClean="0"/>
              <a:t>Step 4.</a:t>
            </a:r>
            <a:r>
              <a:rPr lang="en-US" dirty="0" smtClean="0"/>
              <a:t>  Allow overriding defaults from command line</a:t>
            </a:r>
          </a:p>
          <a:p>
            <a:endParaRPr lang="en-US" dirty="0"/>
          </a:p>
          <a:p>
            <a:endParaRPr lang="en-US" dirty="0" smtClean="0"/>
          </a:p>
          <a:p>
            <a:r>
              <a:rPr lang="en-US" b="1" dirty="0" smtClean="0"/>
              <a:t>Step 5.</a:t>
            </a:r>
            <a:r>
              <a:rPr lang="en-US" dirty="0" smtClean="0"/>
              <a:t>  Define what topology will be simulated.</a:t>
            </a:r>
          </a:p>
          <a:p>
            <a:r>
              <a:rPr lang="en-US" dirty="0" smtClean="0"/>
              <a:t>For example, 3x3 grid topology</a:t>
            </a:r>
          </a:p>
          <a:p>
            <a:endParaRPr lang="en-US" dirty="0" smtClean="0"/>
          </a:p>
          <a:p>
            <a:r>
              <a:rPr lang="en-US" b="1" dirty="0" smtClean="0"/>
              <a:t>Step 6</a:t>
            </a:r>
            <a:r>
              <a:rPr lang="en-US" dirty="0" smtClean="0"/>
              <a:t>.  Create and install networking stacks, install and schedule applications, define metric logging, etc.</a:t>
            </a:r>
          </a:p>
          <a:p>
            <a:endParaRPr lang="en-US" dirty="0"/>
          </a:p>
          <a:p>
            <a:r>
              <a:rPr lang="en-US" b="1" dirty="0" smtClean="0"/>
              <a:t>Step 7.</a:t>
            </a:r>
            <a:r>
              <a:rPr lang="en-US" dirty="0" smtClean="0"/>
              <a:t>  Define when simulation should be stopped</a:t>
            </a:r>
          </a:p>
          <a:p>
            <a:endParaRPr lang="en-US" dirty="0"/>
          </a:p>
          <a:p>
            <a:r>
              <a:rPr lang="en-US" b="1" dirty="0" smtClean="0"/>
              <a:t>Final step. </a:t>
            </a:r>
            <a:r>
              <a:rPr lang="en-US" dirty="0" smtClean="0"/>
              <a:t> Run simulation</a:t>
            </a:r>
            <a:endParaRPr lang="en-US" dirty="0"/>
          </a:p>
        </p:txBody>
      </p:sp>
      <p:cxnSp>
        <p:nvCxnSpPr>
          <p:cNvPr id="10" name="Straight Connector 9"/>
          <p:cNvCxnSpPr/>
          <p:nvPr/>
        </p:nvCxnSpPr>
        <p:spPr>
          <a:xfrm>
            <a:off x="254000" y="22301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254000" y="26746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54000" y="389890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54000" y="481076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54000" y="519684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254000" y="554736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23230" y="10871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54000" y="4251960"/>
            <a:ext cx="844296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7180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31" end="3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32" end="3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24" end="2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19" end="1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20" end="2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21" end="2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22" end="2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
                                            <p:txEl>
                                              <p:pRg st="26" end="2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xEl>
                                              <p:pRg st="23" end="2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xEl>
                                              <p:pRg st="28" end="28"/>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
                                            <p:txEl>
                                              <p:pRg st="26" end="2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
                                            <p:txEl>
                                              <p:pRg st="30" end="3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xEl>
                                              <p:pRg st="28" end="28"/>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The same scenario can be also written in Python</a:t>
            </a:r>
            <a:endParaRPr lang="en-US" dirty="0"/>
          </a:p>
        </p:txBody>
      </p:sp>
      <p:sp>
        <p:nvSpPr>
          <p:cNvPr id="7" name="Text Placeholder 6"/>
          <p:cNvSpPr>
            <a:spLocks noGrp="1"/>
          </p:cNvSpPr>
          <p:nvPr>
            <p:ph type="body" idx="1"/>
          </p:nvPr>
        </p:nvSpPr>
        <p:spPr>
          <a:xfrm>
            <a:off x="131783" y="709685"/>
            <a:ext cx="4365605" cy="574675"/>
          </a:xfrm>
        </p:spPr>
        <p:txBody>
          <a:bodyPr/>
          <a:lstStyle/>
          <a:p>
            <a:r>
              <a:rPr lang="en-US" dirty="0" smtClean="0"/>
              <a:t>C++</a:t>
            </a:r>
            <a:endParaRPr lang="en-US" dirty="0"/>
          </a:p>
        </p:txBody>
      </p:sp>
      <p:sp>
        <p:nvSpPr>
          <p:cNvPr id="8" name="Content Placeholder 7"/>
          <p:cNvSpPr>
            <a:spLocks noGrp="1"/>
          </p:cNvSpPr>
          <p:nvPr>
            <p:ph sz="half" idx="2"/>
          </p:nvPr>
        </p:nvSpPr>
        <p:spPr>
          <a:xfrm>
            <a:off x="131783" y="1284360"/>
            <a:ext cx="4365603" cy="4881608"/>
          </a:xfrm>
        </p:spPr>
        <p:txBody>
          <a:bodyPr>
            <a:noAutofit/>
          </a:bodyPr>
          <a:lstStyle/>
          <a:p>
            <a:pPr marL="0" indent="0">
              <a:lnSpc>
                <a:spcPts val="1180"/>
              </a:lnSpc>
              <a:spcBef>
                <a:spcPts val="0"/>
              </a:spcBef>
              <a:buNone/>
            </a:pPr>
            <a:r>
              <a:rPr lang="en-US" sz="1200" dirty="0"/>
              <a:t>#include "ns3/core-</a:t>
            </a:r>
            <a:r>
              <a:rPr lang="en-US" sz="1200" dirty="0" err="1"/>
              <a:t>module.h</a:t>
            </a:r>
            <a:r>
              <a:rPr lang="en-US" sz="1200" dirty="0"/>
              <a:t>"</a:t>
            </a:r>
          </a:p>
          <a:p>
            <a:pPr marL="0" indent="0">
              <a:lnSpc>
                <a:spcPts val="1180"/>
              </a:lnSpc>
              <a:spcBef>
                <a:spcPts val="0"/>
              </a:spcBef>
              <a:buNone/>
            </a:pPr>
            <a:r>
              <a:rPr lang="en-US" sz="1200" dirty="0"/>
              <a:t>#include "ns3/network-</a:t>
            </a:r>
            <a:r>
              <a:rPr lang="en-US" sz="1200" dirty="0" err="1"/>
              <a:t>module.h</a:t>
            </a:r>
            <a:r>
              <a:rPr lang="en-US" sz="1200" dirty="0"/>
              <a:t>"</a:t>
            </a:r>
          </a:p>
          <a:p>
            <a:pPr marL="0" indent="0">
              <a:lnSpc>
                <a:spcPts val="1180"/>
              </a:lnSpc>
              <a:spcBef>
                <a:spcPts val="0"/>
              </a:spcBef>
              <a:buNone/>
            </a:pPr>
            <a:r>
              <a:rPr lang="en-US" sz="1200" dirty="0"/>
              <a:t>#include "ns3/point-to-point-</a:t>
            </a:r>
            <a:r>
              <a:rPr lang="en-US" sz="1200" dirty="0" err="1"/>
              <a:t>module.h</a:t>
            </a:r>
            <a:r>
              <a:rPr lang="en-US" sz="1200" dirty="0"/>
              <a:t>"</a:t>
            </a:r>
          </a:p>
          <a:p>
            <a:pPr marL="0" indent="0">
              <a:lnSpc>
                <a:spcPts val="1180"/>
              </a:lnSpc>
              <a:spcBef>
                <a:spcPts val="0"/>
              </a:spcBef>
              <a:buNone/>
            </a:pPr>
            <a:r>
              <a:rPr lang="en-US" sz="1200" dirty="0"/>
              <a:t>#include "ns3/point-to-point-</a:t>
            </a:r>
            <a:r>
              <a:rPr lang="en-US" sz="1200" dirty="0" err="1"/>
              <a:t>grid.h</a:t>
            </a:r>
            <a:r>
              <a:rPr lang="en-US" sz="1200" dirty="0"/>
              <a:t>"</a:t>
            </a:r>
          </a:p>
          <a:p>
            <a:pPr marL="0" indent="0">
              <a:lnSpc>
                <a:spcPts val="1180"/>
              </a:lnSpc>
              <a:spcBef>
                <a:spcPts val="0"/>
              </a:spcBef>
              <a:buNone/>
            </a:pPr>
            <a:r>
              <a:rPr lang="en-US" sz="1200" dirty="0"/>
              <a:t>#include "ns3/ndnSIM-</a:t>
            </a:r>
            <a:r>
              <a:rPr lang="en-US" sz="1200" dirty="0" err="1" smtClean="0"/>
              <a:t>module.h</a:t>
            </a:r>
            <a:r>
              <a:rPr lang="en-US" sz="1200" dirty="0" smtClean="0"/>
              <a:t>”</a:t>
            </a:r>
            <a:endParaRPr lang="en-US" sz="1200" dirty="0"/>
          </a:p>
          <a:p>
            <a:pPr marL="0" indent="0">
              <a:lnSpc>
                <a:spcPts val="1180"/>
              </a:lnSpc>
              <a:spcBef>
                <a:spcPts val="0"/>
              </a:spcBef>
              <a:buNone/>
            </a:pPr>
            <a:r>
              <a:rPr lang="en-US" sz="1200" dirty="0" smtClean="0"/>
              <a:t>using </a:t>
            </a:r>
            <a:r>
              <a:rPr lang="en-US" sz="1200" dirty="0"/>
              <a:t>namespace ns3;</a:t>
            </a:r>
          </a:p>
          <a:p>
            <a:pPr marL="0" indent="0">
              <a:lnSpc>
                <a:spcPts val="1180"/>
              </a:lnSpc>
              <a:spcBef>
                <a:spcPts val="0"/>
              </a:spcBef>
              <a:buNone/>
            </a:pPr>
            <a:endParaRPr lang="en-US" sz="1200" dirty="0"/>
          </a:p>
          <a:p>
            <a:pPr marL="0" indent="0">
              <a:lnSpc>
                <a:spcPts val="1180"/>
              </a:lnSpc>
              <a:spcBef>
                <a:spcPts val="0"/>
              </a:spcBef>
              <a:buNone/>
            </a:pPr>
            <a:r>
              <a:rPr lang="en-US" sz="1200" dirty="0" err="1"/>
              <a:t>int</a:t>
            </a:r>
            <a:endParaRPr lang="en-US" sz="1200" dirty="0"/>
          </a:p>
          <a:p>
            <a:pPr marL="0" indent="0">
              <a:lnSpc>
                <a:spcPts val="1180"/>
              </a:lnSpc>
              <a:spcBef>
                <a:spcPts val="0"/>
              </a:spcBef>
              <a:buNone/>
            </a:pPr>
            <a:r>
              <a:rPr lang="en-US" sz="1200" dirty="0"/>
              <a:t>main (</a:t>
            </a:r>
            <a:r>
              <a:rPr lang="en-US" sz="1200" dirty="0" err="1"/>
              <a:t>int</a:t>
            </a:r>
            <a:r>
              <a:rPr lang="en-US" sz="1200" dirty="0"/>
              <a:t> </a:t>
            </a:r>
            <a:r>
              <a:rPr lang="en-US" sz="1200" dirty="0" err="1"/>
              <a:t>argc</a:t>
            </a:r>
            <a:r>
              <a:rPr lang="en-US" sz="1200" dirty="0"/>
              <a:t>, char *</a:t>
            </a:r>
            <a:r>
              <a:rPr lang="en-US" sz="1200" dirty="0" err="1"/>
              <a:t>argv</a:t>
            </a:r>
            <a:r>
              <a:rPr lang="en-US" sz="1200" dirty="0"/>
              <a:t>[])</a:t>
            </a:r>
          </a:p>
          <a:p>
            <a:pPr marL="0" indent="0">
              <a:lnSpc>
                <a:spcPts val="1180"/>
              </a:lnSpc>
              <a:spcBef>
                <a:spcPts val="0"/>
              </a:spcBef>
              <a:buNone/>
            </a:pPr>
            <a:r>
              <a:rPr lang="en-US" sz="1200" dirty="0"/>
              <a:t>{</a:t>
            </a:r>
          </a:p>
          <a:p>
            <a:pPr marL="0" indent="0">
              <a:lnSpc>
                <a:spcPts val="1180"/>
              </a:lnSpc>
              <a:spcBef>
                <a:spcPts val="0"/>
              </a:spcBef>
              <a:buNone/>
            </a:pPr>
            <a:r>
              <a:rPr lang="en-US" sz="1200" dirty="0"/>
              <a:t> </a:t>
            </a:r>
            <a:r>
              <a:rPr lang="en-US" sz="1200" dirty="0" smtClean="0"/>
              <a:t> </a:t>
            </a:r>
            <a:r>
              <a:rPr lang="en-US" sz="1200" dirty="0" err="1" smtClean="0"/>
              <a:t>Config</a:t>
            </a:r>
            <a:r>
              <a:rPr lang="en-US" sz="1200" dirty="0"/>
              <a:t>::</a:t>
            </a:r>
            <a:r>
              <a:rPr lang="en-US" sz="1200" dirty="0" err="1"/>
              <a:t>SetDefault</a:t>
            </a:r>
            <a:r>
              <a:rPr lang="en-US" sz="1200" dirty="0"/>
              <a:t> </a:t>
            </a:r>
            <a:r>
              <a:rPr lang="en-US" sz="1200" dirty="0" smtClean="0"/>
              <a:t>(</a:t>
            </a:r>
            <a:r>
              <a:rPr lang="en-US" sz="1200" dirty="0"/>
              <a:t>"ns3::</a:t>
            </a:r>
            <a:r>
              <a:rPr lang="en-US" sz="1200" dirty="0" err="1"/>
              <a:t>PointToPointNetDevice</a:t>
            </a:r>
            <a:r>
              <a:rPr lang="en-US" sz="1200" dirty="0"/>
              <a:t>::</a:t>
            </a:r>
            <a:r>
              <a:rPr lang="en-US" sz="1200" dirty="0" err="1"/>
              <a:t>DataRate</a:t>
            </a:r>
            <a:r>
              <a:rPr lang="en-US" sz="1200" dirty="0"/>
              <a:t>", </a:t>
            </a:r>
            <a:r>
              <a:rPr lang="en-US" sz="1200" dirty="0" err="1"/>
              <a:t>StringValue</a:t>
            </a:r>
            <a:r>
              <a:rPr lang="en-US" sz="1200" dirty="0"/>
              <a:t> ("</a:t>
            </a:r>
            <a:r>
              <a:rPr lang="en-US" sz="1200" dirty="0" smtClean="0"/>
              <a:t>10Mbps</a:t>
            </a:r>
            <a:r>
              <a:rPr lang="en-US" sz="1200" dirty="0"/>
              <a:t>"));</a:t>
            </a:r>
          </a:p>
          <a:p>
            <a:pPr marL="0" indent="0">
              <a:lnSpc>
                <a:spcPts val="1180"/>
              </a:lnSpc>
              <a:spcBef>
                <a:spcPts val="0"/>
              </a:spcBef>
              <a:buNone/>
            </a:pPr>
            <a:r>
              <a:rPr lang="en-US" sz="1200" dirty="0"/>
              <a:t>  </a:t>
            </a:r>
            <a:r>
              <a:rPr lang="en-US" sz="1200" dirty="0" err="1"/>
              <a:t>Config</a:t>
            </a:r>
            <a:r>
              <a:rPr lang="en-US" sz="1200" dirty="0"/>
              <a:t>::</a:t>
            </a:r>
            <a:r>
              <a:rPr lang="en-US" sz="1200" dirty="0" err="1"/>
              <a:t>SetDefault</a:t>
            </a:r>
            <a:r>
              <a:rPr lang="en-US" sz="1200" dirty="0"/>
              <a:t> ("ns3::</a:t>
            </a:r>
            <a:r>
              <a:rPr lang="en-US" sz="1200" dirty="0" err="1"/>
              <a:t>PointToPointChannel</a:t>
            </a:r>
            <a:r>
              <a:rPr lang="en-US" sz="1200" dirty="0"/>
              <a:t>::Delay", </a:t>
            </a:r>
            <a:r>
              <a:rPr lang="en-US" sz="1200" dirty="0" err="1"/>
              <a:t>StringValue</a:t>
            </a:r>
            <a:r>
              <a:rPr lang="en-US" sz="1200" dirty="0"/>
              <a:t> ("10ms"));</a:t>
            </a:r>
          </a:p>
          <a:p>
            <a:pPr marL="0" indent="0">
              <a:lnSpc>
                <a:spcPts val="1180"/>
              </a:lnSpc>
              <a:spcBef>
                <a:spcPts val="0"/>
              </a:spcBef>
              <a:buNone/>
            </a:pPr>
            <a:r>
              <a:rPr lang="en-US" sz="1200" dirty="0"/>
              <a:t>  </a:t>
            </a:r>
            <a:r>
              <a:rPr lang="en-US" sz="1200" dirty="0" err="1"/>
              <a:t>Config</a:t>
            </a:r>
            <a:r>
              <a:rPr lang="en-US" sz="1200" dirty="0"/>
              <a:t>::</a:t>
            </a:r>
            <a:r>
              <a:rPr lang="en-US" sz="1200" dirty="0" err="1"/>
              <a:t>SetDefault</a:t>
            </a:r>
            <a:r>
              <a:rPr lang="en-US" sz="1200" dirty="0"/>
              <a:t> ("ns3::</a:t>
            </a:r>
            <a:r>
              <a:rPr lang="en-US" sz="1200" dirty="0" err="1"/>
              <a:t>DropTailQueue</a:t>
            </a:r>
            <a:r>
              <a:rPr lang="en-US" sz="1200" dirty="0"/>
              <a:t>::</a:t>
            </a:r>
            <a:r>
              <a:rPr lang="en-US" sz="1200" dirty="0" err="1"/>
              <a:t>MaxPackets</a:t>
            </a:r>
            <a:r>
              <a:rPr lang="en-US" sz="1200" dirty="0"/>
              <a:t>", </a:t>
            </a:r>
            <a:r>
              <a:rPr lang="en-US" sz="1200" dirty="0" err="1"/>
              <a:t>StringValue</a:t>
            </a:r>
            <a:r>
              <a:rPr lang="en-US" sz="1200" dirty="0"/>
              <a:t> ("20"));</a:t>
            </a:r>
          </a:p>
          <a:p>
            <a:pPr marL="0" indent="0">
              <a:lnSpc>
                <a:spcPts val="1180"/>
              </a:lnSpc>
              <a:spcBef>
                <a:spcPts val="0"/>
              </a:spcBef>
              <a:buNone/>
            </a:pPr>
            <a:endParaRPr lang="en-US" sz="1200" dirty="0" smtClean="0"/>
          </a:p>
          <a:p>
            <a:pPr marL="0" indent="0">
              <a:lnSpc>
                <a:spcPts val="1180"/>
              </a:lnSpc>
              <a:spcBef>
                <a:spcPts val="0"/>
              </a:spcBef>
              <a:buNone/>
            </a:pPr>
            <a:r>
              <a:rPr lang="en-US" sz="1200" dirty="0" smtClean="0"/>
              <a:t>  </a:t>
            </a:r>
            <a:r>
              <a:rPr lang="en-US" sz="1200" dirty="0" err="1"/>
              <a:t>CommandLine</a:t>
            </a:r>
            <a:r>
              <a:rPr lang="en-US" sz="1200" dirty="0"/>
              <a:t> </a:t>
            </a:r>
            <a:r>
              <a:rPr lang="en-US" sz="1200" dirty="0" err="1"/>
              <a:t>cmd</a:t>
            </a:r>
            <a:r>
              <a:rPr lang="en-US" sz="1200" dirty="0" smtClean="0"/>
              <a:t>; </a:t>
            </a:r>
            <a:r>
              <a:rPr lang="en-US" sz="1200" dirty="0" err="1" smtClean="0"/>
              <a:t>cmd.Parse</a:t>
            </a:r>
            <a:r>
              <a:rPr lang="en-US" sz="1200" dirty="0" smtClean="0"/>
              <a:t> </a:t>
            </a:r>
            <a:r>
              <a:rPr lang="en-US" sz="1200" dirty="0"/>
              <a:t>(</a:t>
            </a:r>
            <a:r>
              <a:rPr lang="en-US" sz="1200" dirty="0" err="1"/>
              <a:t>argc</a:t>
            </a:r>
            <a:r>
              <a:rPr lang="en-US" sz="1200" dirty="0"/>
              <a:t>, </a:t>
            </a:r>
            <a:r>
              <a:rPr lang="en-US" sz="1200" dirty="0" err="1"/>
              <a:t>argv</a:t>
            </a:r>
            <a:r>
              <a:rPr lang="en-US" sz="1200" dirty="0"/>
              <a:t>)</a:t>
            </a:r>
            <a:r>
              <a:rPr lang="en-US" sz="1200" dirty="0" smtClean="0"/>
              <a:t>;</a:t>
            </a:r>
          </a:p>
          <a:p>
            <a:pPr marL="0" indent="0">
              <a:lnSpc>
                <a:spcPts val="1180"/>
              </a:lnSpc>
              <a:spcBef>
                <a:spcPts val="0"/>
              </a:spcBef>
              <a:buNone/>
            </a:pPr>
            <a:endParaRPr lang="en-US" sz="1200" dirty="0"/>
          </a:p>
          <a:p>
            <a:pPr marL="0" indent="0">
              <a:lnSpc>
                <a:spcPts val="1180"/>
              </a:lnSpc>
              <a:spcBef>
                <a:spcPts val="0"/>
              </a:spcBef>
              <a:buNone/>
            </a:pPr>
            <a:r>
              <a:rPr lang="en-US" sz="1200" dirty="0" smtClean="0"/>
              <a:t>  </a:t>
            </a:r>
            <a:r>
              <a:rPr lang="en-US" sz="1200" dirty="0" err="1" smtClean="0"/>
              <a:t>PointToPointHelper</a:t>
            </a:r>
            <a:r>
              <a:rPr lang="en-US" sz="1200" dirty="0" smtClean="0"/>
              <a:t> </a:t>
            </a:r>
            <a:r>
              <a:rPr lang="en-US" sz="1200" dirty="0"/>
              <a:t>p2p;</a:t>
            </a:r>
          </a:p>
          <a:p>
            <a:pPr marL="0" indent="0">
              <a:lnSpc>
                <a:spcPts val="1180"/>
              </a:lnSpc>
              <a:spcBef>
                <a:spcPts val="0"/>
              </a:spcBef>
              <a:buNone/>
            </a:pPr>
            <a:r>
              <a:rPr lang="en-US" sz="1200" dirty="0"/>
              <a:t>  </a:t>
            </a:r>
            <a:r>
              <a:rPr lang="en-US" sz="1200" dirty="0" err="1"/>
              <a:t>PointToPointGridHelper</a:t>
            </a:r>
            <a:r>
              <a:rPr lang="en-US" sz="1200" dirty="0"/>
              <a:t> grid (3, 3, p2p);</a:t>
            </a:r>
          </a:p>
          <a:p>
            <a:pPr marL="0" indent="0">
              <a:lnSpc>
                <a:spcPts val="1180"/>
              </a:lnSpc>
              <a:spcBef>
                <a:spcPts val="0"/>
              </a:spcBef>
              <a:buNone/>
            </a:pPr>
            <a:r>
              <a:rPr lang="en-US" sz="1200" dirty="0"/>
              <a:t>  </a:t>
            </a:r>
            <a:r>
              <a:rPr lang="en-US" sz="1200" dirty="0" err="1"/>
              <a:t>grid.BoundingBox</a:t>
            </a:r>
            <a:r>
              <a:rPr lang="en-US" sz="1200" dirty="0"/>
              <a:t>(100,100,200,200);</a:t>
            </a:r>
          </a:p>
          <a:p>
            <a:pPr marL="0" indent="0">
              <a:lnSpc>
                <a:spcPts val="1180"/>
              </a:lnSpc>
              <a:spcBef>
                <a:spcPts val="0"/>
              </a:spcBef>
              <a:buNone/>
            </a:pPr>
            <a:endParaRPr lang="en-US" sz="1200" dirty="0"/>
          </a:p>
          <a:p>
            <a:pPr marL="0" indent="0">
              <a:lnSpc>
                <a:spcPts val="1180"/>
              </a:lnSpc>
              <a:spcBef>
                <a:spcPts val="0"/>
              </a:spcBef>
              <a:buNone/>
            </a:pPr>
            <a:r>
              <a:rPr lang="en-US" sz="1200" dirty="0" smtClean="0"/>
              <a:t>   </a:t>
            </a:r>
          </a:p>
          <a:p>
            <a:pPr marL="0" indent="0">
              <a:lnSpc>
                <a:spcPts val="1180"/>
              </a:lnSpc>
              <a:spcBef>
                <a:spcPts val="0"/>
              </a:spcBef>
              <a:buNone/>
            </a:pPr>
            <a:r>
              <a:rPr lang="en-US" sz="1200" dirty="0" smtClean="0">
                <a:solidFill>
                  <a:srgbClr val="FF0000"/>
                </a:solidFill>
              </a:rPr>
              <a:t>  // scenario meat</a:t>
            </a:r>
          </a:p>
          <a:p>
            <a:pPr marL="0" indent="0">
              <a:lnSpc>
                <a:spcPts val="1180"/>
              </a:lnSpc>
              <a:spcBef>
                <a:spcPts val="0"/>
              </a:spcBef>
              <a:buNone/>
            </a:pPr>
            <a:r>
              <a:rPr lang="en-US" sz="1200" dirty="0"/>
              <a:t> </a:t>
            </a:r>
            <a:r>
              <a:rPr lang="en-US" sz="1200" dirty="0" smtClean="0"/>
              <a:t> </a:t>
            </a:r>
          </a:p>
          <a:p>
            <a:pPr marL="0" indent="0">
              <a:lnSpc>
                <a:spcPts val="1180"/>
              </a:lnSpc>
              <a:spcBef>
                <a:spcPts val="0"/>
              </a:spcBef>
              <a:buNone/>
            </a:pPr>
            <a:endParaRPr lang="en-US" sz="1200" dirty="0"/>
          </a:p>
          <a:p>
            <a:pPr marL="0" indent="0">
              <a:lnSpc>
                <a:spcPts val="1180"/>
              </a:lnSpc>
              <a:spcBef>
                <a:spcPts val="0"/>
              </a:spcBef>
              <a:buNone/>
            </a:pPr>
            <a:r>
              <a:rPr lang="en-US" sz="1200" dirty="0"/>
              <a:t>  Simulator::Stop (Seconds (20.0));</a:t>
            </a:r>
          </a:p>
          <a:p>
            <a:pPr marL="0" indent="0">
              <a:lnSpc>
                <a:spcPts val="1180"/>
              </a:lnSpc>
              <a:spcBef>
                <a:spcPts val="0"/>
              </a:spcBef>
              <a:buNone/>
            </a:pPr>
            <a:endParaRPr lang="en-US" sz="1200" dirty="0"/>
          </a:p>
          <a:p>
            <a:pPr marL="0" indent="0">
              <a:lnSpc>
                <a:spcPts val="1180"/>
              </a:lnSpc>
              <a:spcBef>
                <a:spcPts val="0"/>
              </a:spcBef>
              <a:buNone/>
            </a:pPr>
            <a:r>
              <a:rPr lang="en-US" sz="1200" dirty="0"/>
              <a:t>  Simulator::Run ();</a:t>
            </a:r>
          </a:p>
          <a:p>
            <a:pPr marL="0" indent="0">
              <a:lnSpc>
                <a:spcPts val="1180"/>
              </a:lnSpc>
              <a:spcBef>
                <a:spcPts val="0"/>
              </a:spcBef>
              <a:buNone/>
            </a:pPr>
            <a:r>
              <a:rPr lang="en-US" sz="1200" dirty="0"/>
              <a:t>  Simulator::Destroy ();</a:t>
            </a:r>
          </a:p>
          <a:p>
            <a:pPr marL="0" indent="0">
              <a:lnSpc>
                <a:spcPts val="1180"/>
              </a:lnSpc>
              <a:spcBef>
                <a:spcPts val="0"/>
              </a:spcBef>
              <a:buNone/>
            </a:pPr>
            <a:endParaRPr lang="en-US" sz="1200" dirty="0"/>
          </a:p>
          <a:p>
            <a:pPr marL="0" indent="0">
              <a:lnSpc>
                <a:spcPts val="1180"/>
              </a:lnSpc>
              <a:spcBef>
                <a:spcPts val="0"/>
              </a:spcBef>
              <a:buNone/>
            </a:pPr>
            <a:r>
              <a:rPr lang="en-US" sz="1200" dirty="0"/>
              <a:t>  return 0;</a:t>
            </a:r>
          </a:p>
          <a:p>
            <a:pPr marL="0" indent="0">
              <a:lnSpc>
                <a:spcPts val="1180"/>
              </a:lnSpc>
              <a:spcBef>
                <a:spcPts val="0"/>
              </a:spcBef>
              <a:buNone/>
            </a:pPr>
            <a:r>
              <a:rPr lang="en-US" sz="1200" dirty="0"/>
              <a:t>}</a:t>
            </a:r>
          </a:p>
        </p:txBody>
      </p:sp>
      <p:sp>
        <p:nvSpPr>
          <p:cNvPr id="9" name="Text Placeholder 8"/>
          <p:cNvSpPr>
            <a:spLocks noGrp="1"/>
          </p:cNvSpPr>
          <p:nvPr>
            <p:ph type="body" sz="quarter" idx="3"/>
          </p:nvPr>
        </p:nvSpPr>
        <p:spPr>
          <a:xfrm>
            <a:off x="4497388" y="709685"/>
            <a:ext cx="4499853" cy="574675"/>
          </a:xfrm>
        </p:spPr>
        <p:txBody>
          <a:bodyPr/>
          <a:lstStyle/>
          <a:p>
            <a:r>
              <a:rPr lang="en-US" dirty="0" smtClean="0"/>
              <a:t>Python</a:t>
            </a:r>
            <a:endParaRPr lang="en-US" dirty="0"/>
          </a:p>
        </p:txBody>
      </p:sp>
      <p:sp>
        <p:nvSpPr>
          <p:cNvPr id="10" name="Content Placeholder 9"/>
          <p:cNvSpPr>
            <a:spLocks noGrp="1"/>
          </p:cNvSpPr>
          <p:nvPr>
            <p:ph sz="quarter" idx="4"/>
          </p:nvPr>
        </p:nvSpPr>
        <p:spPr>
          <a:xfrm>
            <a:off x="4497387" y="1290558"/>
            <a:ext cx="4499853" cy="5110242"/>
          </a:xfrm>
        </p:spPr>
        <p:txBody>
          <a:bodyPr>
            <a:normAutofit/>
          </a:bodyPr>
          <a:lstStyle/>
          <a:p>
            <a:pPr marL="0" indent="0">
              <a:lnSpc>
                <a:spcPts val="1180"/>
              </a:lnSpc>
              <a:spcBef>
                <a:spcPts val="0"/>
              </a:spcBef>
              <a:buNone/>
            </a:pPr>
            <a:r>
              <a:rPr lang="en-US" sz="1200" dirty="0"/>
              <a:t>from </a:t>
            </a:r>
            <a:r>
              <a:rPr lang="en-US" sz="1200" dirty="0" err="1"/>
              <a:t>ns.core</a:t>
            </a:r>
            <a:r>
              <a:rPr lang="en-US" sz="1200" dirty="0"/>
              <a:t> import *</a:t>
            </a:r>
          </a:p>
          <a:p>
            <a:pPr marL="0" indent="0">
              <a:lnSpc>
                <a:spcPts val="1180"/>
              </a:lnSpc>
              <a:spcBef>
                <a:spcPts val="0"/>
              </a:spcBef>
              <a:buNone/>
            </a:pPr>
            <a:r>
              <a:rPr lang="en-US" sz="1200" dirty="0"/>
              <a:t>from </a:t>
            </a:r>
            <a:r>
              <a:rPr lang="en-US" sz="1200" dirty="0" err="1"/>
              <a:t>ns.network</a:t>
            </a:r>
            <a:r>
              <a:rPr lang="en-US" sz="1200" dirty="0"/>
              <a:t> import *</a:t>
            </a:r>
          </a:p>
          <a:p>
            <a:pPr marL="0" indent="0">
              <a:lnSpc>
                <a:spcPts val="1180"/>
              </a:lnSpc>
              <a:spcBef>
                <a:spcPts val="0"/>
              </a:spcBef>
              <a:buNone/>
            </a:pPr>
            <a:r>
              <a:rPr lang="en-US" sz="1200" dirty="0"/>
              <a:t>from </a:t>
            </a:r>
            <a:r>
              <a:rPr lang="en-US" sz="1200" dirty="0" err="1"/>
              <a:t>ns.point_to_point</a:t>
            </a:r>
            <a:r>
              <a:rPr lang="en-US" sz="1200" dirty="0"/>
              <a:t> import *</a:t>
            </a:r>
          </a:p>
          <a:p>
            <a:pPr marL="0" indent="0">
              <a:lnSpc>
                <a:spcPts val="1180"/>
              </a:lnSpc>
              <a:spcBef>
                <a:spcPts val="0"/>
              </a:spcBef>
              <a:buNone/>
            </a:pPr>
            <a:r>
              <a:rPr lang="en-US" sz="1200" dirty="0"/>
              <a:t>from </a:t>
            </a:r>
            <a:r>
              <a:rPr lang="en-US" sz="1200" dirty="0" err="1"/>
              <a:t>ns.point_to_point_layout</a:t>
            </a:r>
            <a:r>
              <a:rPr lang="en-US" sz="1200" dirty="0"/>
              <a:t> import *</a:t>
            </a:r>
          </a:p>
          <a:p>
            <a:pPr marL="0" indent="0">
              <a:lnSpc>
                <a:spcPts val="1180"/>
              </a:lnSpc>
              <a:spcBef>
                <a:spcPts val="0"/>
              </a:spcBef>
              <a:buNone/>
            </a:pPr>
            <a:r>
              <a:rPr lang="en-US" sz="1200" dirty="0"/>
              <a:t>from </a:t>
            </a:r>
            <a:r>
              <a:rPr lang="en-US" sz="1200" dirty="0" err="1"/>
              <a:t>ns.ndnSIM</a:t>
            </a:r>
            <a:r>
              <a:rPr lang="en-US" sz="1200" dirty="0"/>
              <a:t> import *</a:t>
            </a:r>
          </a:p>
          <a:p>
            <a:pPr marL="0" indent="0">
              <a:lnSpc>
                <a:spcPts val="1180"/>
              </a:lnSpc>
              <a:spcBef>
                <a:spcPts val="0"/>
              </a:spcBef>
              <a:buNone/>
            </a:pPr>
            <a:endParaRPr lang="en-US" sz="1200" dirty="0" smtClean="0"/>
          </a:p>
          <a:p>
            <a:pPr marL="0" indent="0">
              <a:lnSpc>
                <a:spcPts val="1180"/>
              </a:lnSpc>
              <a:spcBef>
                <a:spcPts val="0"/>
              </a:spcBef>
              <a:buNone/>
            </a:pPr>
            <a:endParaRPr lang="en-US" sz="1200" dirty="0"/>
          </a:p>
          <a:p>
            <a:pPr marL="0" indent="0">
              <a:lnSpc>
                <a:spcPts val="1180"/>
              </a:lnSpc>
              <a:spcBef>
                <a:spcPts val="0"/>
              </a:spcBef>
              <a:buNone/>
            </a:pPr>
            <a:endParaRPr lang="en-US" sz="1200" dirty="0" smtClean="0"/>
          </a:p>
          <a:p>
            <a:pPr marL="0" indent="0">
              <a:lnSpc>
                <a:spcPts val="1180"/>
              </a:lnSpc>
              <a:spcBef>
                <a:spcPts val="0"/>
              </a:spcBef>
              <a:buNone/>
            </a:pPr>
            <a:endParaRPr lang="en-US" sz="1200" dirty="0" smtClean="0"/>
          </a:p>
          <a:p>
            <a:pPr marL="0" indent="0">
              <a:lnSpc>
                <a:spcPts val="1180"/>
              </a:lnSpc>
              <a:spcBef>
                <a:spcPts val="0"/>
              </a:spcBef>
              <a:buNone/>
            </a:pPr>
            <a:endParaRPr lang="en-US" sz="1200" dirty="0" smtClean="0"/>
          </a:p>
          <a:p>
            <a:pPr marL="0" indent="0">
              <a:lnSpc>
                <a:spcPts val="1180"/>
              </a:lnSpc>
              <a:spcBef>
                <a:spcPts val="0"/>
              </a:spcBef>
              <a:buNone/>
            </a:pPr>
            <a:r>
              <a:rPr lang="en-US" sz="1200" dirty="0" err="1" smtClean="0"/>
              <a:t>Config.SetDefault</a:t>
            </a:r>
            <a:r>
              <a:rPr lang="en-US" sz="1200" dirty="0" smtClean="0"/>
              <a:t> </a:t>
            </a:r>
            <a:r>
              <a:rPr lang="en-US" sz="1200" dirty="0"/>
              <a:t>("ns3::</a:t>
            </a:r>
            <a:r>
              <a:rPr lang="en-US" sz="1200" dirty="0" err="1"/>
              <a:t>PointToPointNetDevice</a:t>
            </a:r>
            <a:r>
              <a:rPr lang="en-US" sz="1200" dirty="0"/>
              <a:t>::</a:t>
            </a:r>
            <a:r>
              <a:rPr lang="en-US" sz="1200" dirty="0" err="1"/>
              <a:t>DataRate</a:t>
            </a:r>
            <a:r>
              <a:rPr lang="en-US" sz="1200" dirty="0"/>
              <a:t>", </a:t>
            </a:r>
            <a:r>
              <a:rPr lang="en-US" sz="1200" dirty="0" err="1"/>
              <a:t>StringValue</a:t>
            </a:r>
            <a:r>
              <a:rPr lang="en-US" sz="1200" dirty="0"/>
              <a:t> ("</a:t>
            </a:r>
            <a:r>
              <a:rPr lang="en-US" sz="1200" dirty="0" smtClean="0"/>
              <a:t>10Mbps</a:t>
            </a:r>
            <a:r>
              <a:rPr lang="en-US" sz="1200" dirty="0"/>
              <a:t>")</a:t>
            </a:r>
            <a:r>
              <a:rPr lang="en-US" sz="1200" dirty="0" smtClean="0"/>
              <a:t>)</a:t>
            </a:r>
            <a:endParaRPr lang="en-US" sz="1200" dirty="0"/>
          </a:p>
          <a:p>
            <a:pPr marL="0" indent="0">
              <a:lnSpc>
                <a:spcPts val="1180"/>
              </a:lnSpc>
              <a:spcBef>
                <a:spcPts val="0"/>
              </a:spcBef>
              <a:buNone/>
            </a:pPr>
            <a:r>
              <a:rPr lang="en-US" sz="1200" dirty="0" err="1"/>
              <a:t>Config.SetDefault</a:t>
            </a:r>
            <a:r>
              <a:rPr lang="en-US" sz="1200" dirty="0"/>
              <a:t> ("ns3::</a:t>
            </a:r>
            <a:r>
              <a:rPr lang="en-US" sz="1200" dirty="0" err="1"/>
              <a:t>PointToPointChannel</a:t>
            </a:r>
            <a:r>
              <a:rPr lang="en-US" sz="1200" dirty="0"/>
              <a:t>::Delay", </a:t>
            </a:r>
            <a:r>
              <a:rPr lang="en-US" sz="1200" dirty="0" err="1"/>
              <a:t>StringValue</a:t>
            </a:r>
            <a:r>
              <a:rPr lang="en-US" sz="1200" dirty="0"/>
              <a:t> ("10ms")</a:t>
            </a:r>
            <a:r>
              <a:rPr lang="en-US" sz="1200" dirty="0" smtClean="0"/>
              <a:t>)</a:t>
            </a:r>
            <a:endParaRPr lang="en-US" sz="1200" dirty="0"/>
          </a:p>
          <a:p>
            <a:pPr marL="0" indent="0">
              <a:lnSpc>
                <a:spcPts val="1180"/>
              </a:lnSpc>
              <a:spcBef>
                <a:spcPts val="0"/>
              </a:spcBef>
              <a:buNone/>
            </a:pPr>
            <a:r>
              <a:rPr lang="en-US" sz="1200" dirty="0" err="1"/>
              <a:t>Config.SetDefault</a:t>
            </a:r>
            <a:r>
              <a:rPr lang="en-US" sz="1200" dirty="0"/>
              <a:t> ("ns3::</a:t>
            </a:r>
            <a:r>
              <a:rPr lang="en-US" sz="1200" dirty="0" err="1"/>
              <a:t>DropTailQueue</a:t>
            </a:r>
            <a:r>
              <a:rPr lang="en-US" sz="1200" dirty="0"/>
              <a:t>::</a:t>
            </a:r>
            <a:r>
              <a:rPr lang="en-US" sz="1200" dirty="0" err="1"/>
              <a:t>MaxPackets</a:t>
            </a:r>
            <a:r>
              <a:rPr lang="en-US" sz="1200" dirty="0"/>
              <a:t>", </a:t>
            </a:r>
            <a:r>
              <a:rPr lang="en-US" sz="1200" dirty="0" err="1"/>
              <a:t>StringValue</a:t>
            </a:r>
            <a:r>
              <a:rPr lang="en-US" sz="1200" dirty="0"/>
              <a:t> ("20")</a:t>
            </a:r>
            <a:r>
              <a:rPr lang="en-US" sz="1200" dirty="0" smtClean="0"/>
              <a:t>)</a:t>
            </a:r>
            <a:endParaRPr lang="en-US" sz="1200" dirty="0"/>
          </a:p>
          <a:p>
            <a:pPr marL="0" indent="0">
              <a:lnSpc>
                <a:spcPts val="1180"/>
              </a:lnSpc>
              <a:spcBef>
                <a:spcPts val="0"/>
              </a:spcBef>
              <a:buNone/>
            </a:pPr>
            <a:endParaRPr lang="en-US" sz="1200" dirty="0" smtClean="0"/>
          </a:p>
          <a:p>
            <a:pPr marL="0" indent="0">
              <a:lnSpc>
                <a:spcPts val="1180"/>
              </a:lnSpc>
              <a:spcBef>
                <a:spcPts val="0"/>
              </a:spcBef>
              <a:buNone/>
            </a:pPr>
            <a:r>
              <a:rPr lang="en-US" sz="1200" dirty="0"/>
              <a:t>import sys; </a:t>
            </a:r>
            <a:r>
              <a:rPr lang="en-US" sz="1200" dirty="0" err="1" smtClean="0"/>
              <a:t>cmd</a:t>
            </a:r>
            <a:r>
              <a:rPr lang="en-US" sz="1200" dirty="0" smtClean="0"/>
              <a:t> = </a:t>
            </a:r>
            <a:r>
              <a:rPr lang="en-US" sz="1200" dirty="0" err="1" smtClean="0"/>
              <a:t>CommandLine</a:t>
            </a:r>
            <a:r>
              <a:rPr lang="en-US" sz="1200" dirty="0" smtClean="0"/>
              <a:t> (); </a:t>
            </a:r>
            <a:r>
              <a:rPr lang="en-US" sz="1200" dirty="0" err="1" smtClean="0"/>
              <a:t>cmd.Parse</a:t>
            </a:r>
            <a:r>
              <a:rPr lang="en-US" sz="1200" dirty="0" smtClean="0"/>
              <a:t> (</a:t>
            </a:r>
            <a:r>
              <a:rPr lang="en-US" sz="1200" dirty="0" err="1" smtClean="0"/>
              <a:t>sys.argv</a:t>
            </a:r>
            <a:r>
              <a:rPr lang="en-US" sz="1200" dirty="0"/>
              <a:t>);</a:t>
            </a:r>
          </a:p>
          <a:p>
            <a:pPr marL="0" indent="0">
              <a:lnSpc>
                <a:spcPts val="1180"/>
              </a:lnSpc>
              <a:spcBef>
                <a:spcPts val="0"/>
              </a:spcBef>
              <a:buNone/>
            </a:pPr>
            <a:endParaRPr lang="en-US" sz="1200" dirty="0"/>
          </a:p>
          <a:p>
            <a:pPr marL="0" indent="0">
              <a:lnSpc>
                <a:spcPts val="1180"/>
              </a:lnSpc>
              <a:spcBef>
                <a:spcPts val="0"/>
              </a:spcBef>
              <a:buNone/>
            </a:pPr>
            <a:r>
              <a:rPr lang="en-US" sz="1200" dirty="0" smtClean="0"/>
              <a:t>p2p </a:t>
            </a:r>
            <a:r>
              <a:rPr lang="en-US" sz="1200" dirty="0"/>
              <a:t>= </a:t>
            </a:r>
            <a:r>
              <a:rPr lang="en-US" sz="1200" dirty="0" err="1"/>
              <a:t>PointToPointHelper</a:t>
            </a:r>
            <a:r>
              <a:rPr lang="en-US" sz="1200" dirty="0"/>
              <a:t> ()</a:t>
            </a:r>
          </a:p>
          <a:p>
            <a:pPr marL="0" indent="0">
              <a:lnSpc>
                <a:spcPts val="1180"/>
              </a:lnSpc>
              <a:spcBef>
                <a:spcPts val="0"/>
              </a:spcBef>
              <a:buNone/>
            </a:pPr>
            <a:r>
              <a:rPr lang="en-US" sz="1200" dirty="0"/>
              <a:t>grid = </a:t>
            </a:r>
            <a:r>
              <a:rPr lang="en-US" sz="1200" dirty="0" err="1"/>
              <a:t>PointToPointGridHelper</a:t>
            </a:r>
            <a:r>
              <a:rPr lang="en-US" sz="1200" dirty="0"/>
              <a:t> (3,3,p2p)</a:t>
            </a:r>
          </a:p>
          <a:p>
            <a:pPr marL="0" indent="0">
              <a:lnSpc>
                <a:spcPts val="1180"/>
              </a:lnSpc>
              <a:spcBef>
                <a:spcPts val="0"/>
              </a:spcBef>
              <a:buNone/>
            </a:pPr>
            <a:r>
              <a:rPr lang="en-US" sz="1200" dirty="0" err="1"/>
              <a:t>grid.BoundingBox</a:t>
            </a:r>
            <a:r>
              <a:rPr lang="en-US" sz="1200" dirty="0"/>
              <a:t>(100,100,200,200)</a:t>
            </a:r>
          </a:p>
          <a:p>
            <a:pPr marL="0" indent="0">
              <a:lnSpc>
                <a:spcPts val="1180"/>
              </a:lnSpc>
              <a:spcBef>
                <a:spcPts val="0"/>
              </a:spcBef>
              <a:buNone/>
            </a:pPr>
            <a:endParaRPr lang="en-US" sz="1200" dirty="0" smtClean="0"/>
          </a:p>
          <a:p>
            <a:pPr marL="0" indent="0">
              <a:lnSpc>
                <a:spcPts val="1180"/>
              </a:lnSpc>
              <a:spcBef>
                <a:spcPts val="0"/>
              </a:spcBef>
              <a:buNone/>
            </a:pPr>
            <a:endParaRPr lang="en-US" sz="1200" dirty="0" smtClean="0"/>
          </a:p>
          <a:p>
            <a:pPr marL="0" indent="0">
              <a:lnSpc>
                <a:spcPts val="1180"/>
              </a:lnSpc>
              <a:spcBef>
                <a:spcPts val="0"/>
              </a:spcBef>
              <a:buNone/>
            </a:pPr>
            <a:r>
              <a:rPr lang="en-US" sz="1200" dirty="0" smtClean="0">
                <a:solidFill>
                  <a:srgbClr val="FF0000"/>
                </a:solidFill>
              </a:rPr>
              <a:t># </a:t>
            </a:r>
            <a:r>
              <a:rPr lang="en-US" sz="1200" dirty="0" smtClean="0">
                <a:solidFill>
                  <a:srgbClr val="FF0000"/>
                </a:solidFill>
              </a:rPr>
              <a:t>scenario </a:t>
            </a:r>
            <a:r>
              <a:rPr lang="en-US" sz="1200" dirty="0" smtClean="0">
                <a:solidFill>
                  <a:srgbClr val="FF0000"/>
                </a:solidFill>
              </a:rPr>
              <a:t>meat</a:t>
            </a:r>
          </a:p>
          <a:p>
            <a:pPr marL="0" indent="0">
              <a:lnSpc>
                <a:spcPts val="1180"/>
              </a:lnSpc>
              <a:spcBef>
                <a:spcPts val="0"/>
              </a:spcBef>
              <a:buNone/>
            </a:pPr>
            <a:endParaRPr lang="en-US" sz="1200" dirty="0">
              <a:solidFill>
                <a:srgbClr val="FF0000"/>
              </a:solidFill>
            </a:endParaRPr>
          </a:p>
          <a:p>
            <a:pPr marL="0" indent="0">
              <a:lnSpc>
                <a:spcPts val="1180"/>
              </a:lnSpc>
              <a:spcBef>
                <a:spcPts val="0"/>
              </a:spcBef>
              <a:buNone/>
            </a:pPr>
            <a:r>
              <a:rPr lang="en-US" sz="1200" dirty="0" err="1" smtClean="0"/>
              <a:t>Simulator.Stop</a:t>
            </a:r>
            <a:r>
              <a:rPr lang="en-US" sz="1200" dirty="0" smtClean="0"/>
              <a:t> </a:t>
            </a:r>
            <a:r>
              <a:rPr lang="en-US" sz="1200" dirty="0"/>
              <a:t>(Seconds (20.0)</a:t>
            </a:r>
            <a:r>
              <a:rPr lang="en-US" sz="1200" dirty="0" smtClean="0"/>
              <a:t>)</a:t>
            </a:r>
            <a:endParaRPr lang="en-US" sz="1200" dirty="0"/>
          </a:p>
          <a:p>
            <a:pPr marL="0" indent="0">
              <a:lnSpc>
                <a:spcPts val="1180"/>
              </a:lnSpc>
              <a:spcBef>
                <a:spcPts val="0"/>
              </a:spcBef>
              <a:buNone/>
            </a:pPr>
            <a:r>
              <a:rPr lang="en-US" sz="1200" dirty="0" err="1" smtClean="0"/>
              <a:t>Simulator.Run</a:t>
            </a:r>
            <a:r>
              <a:rPr lang="en-US" sz="1200" dirty="0" smtClean="0"/>
              <a:t> </a:t>
            </a:r>
            <a:r>
              <a:rPr lang="en-US" sz="1200" dirty="0"/>
              <a:t>()</a:t>
            </a:r>
          </a:p>
          <a:p>
            <a:pPr marL="0" indent="0">
              <a:lnSpc>
                <a:spcPts val="1180"/>
              </a:lnSpc>
              <a:spcBef>
                <a:spcPts val="0"/>
              </a:spcBef>
              <a:buNone/>
            </a:pPr>
            <a:r>
              <a:rPr lang="en-US" sz="1200" dirty="0" err="1" smtClean="0"/>
              <a:t>Simulator.Destroy</a:t>
            </a:r>
            <a:r>
              <a:rPr lang="en-US" sz="1200" dirty="0" smtClean="0"/>
              <a:t> </a:t>
            </a:r>
            <a:r>
              <a:rPr lang="en-US" sz="1200" dirty="0"/>
              <a:t>(</a:t>
            </a:r>
            <a:r>
              <a:rPr lang="en-US" sz="1200" dirty="0" smtClean="0"/>
              <a:t>)</a:t>
            </a:r>
          </a:p>
          <a:p>
            <a:pPr marL="0" indent="0">
              <a:lnSpc>
                <a:spcPts val="1180"/>
              </a:lnSpc>
              <a:spcBef>
                <a:spcPts val="0"/>
              </a:spcBef>
              <a:buNone/>
            </a:pPr>
            <a:endParaRPr lang="en-US" sz="1200" dirty="0" smtClean="0"/>
          </a:p>
          <a:p>
            <a:pPr marL="0" indent="0">
              <a:lnSpc>
                <a:spcPts val="1180"/>
              </a:lnSpc>
              <a:spcBef>
                <a:spcPts val="0"/>
              </a:spcBef>
              <a:buNone/>
            </a:pPr>
            <a:r>
              <a:rPr lang="en-US" sz="1200" dirty="0" smtClean="0"/>
              <a:t># or run using the visualizer</a:t>
            </a:r>
            <a:endParaRPr lang="en-US" sz="1200" dirty="0"/>
          </a:p>
          <a:p>
            <a:pPr marL="0" indent="0">
              <a:lnSpc>
                <a:spcPts val="1180"/>
              </a:lnSpc>
              <a:spcBef>
                <a:spcPts val="0"/>
              </a:spcBef>
              <a:buNone/>
            </a:pPr>
            <a:r>
              <a:rPr lang="en-US" sz="1200" dirty="0" smtClean="0"/>
              <a:t># import </a:t>
            </a:r>
            <a:r>
              <a:rPr lang="en-US" sz="1200" dirty="0"/>
              <a:t>visualizer</a:t>
            </a:r>
          </a:p>
          <a:p>
            <a:pPr marL="0" indent="0">
              <a:lnSpc>
                <a:spcPts val="1180"/>
              </a:lnSpc>
              <a:spcBef>
                <a:spcPts val="0"/>
              </a:spcBef>
              <a:buNone/>
            </a:pPr>
            <a:r>
              <a:rPr lang="en-US" sz="1200" dirty="0" smtClean="0"/>
              <a:t># </a:t>
            </a:r>
            <a:r>
              <a:rPr lang="en-US" sz="1200" dirty="0" err="1" smtClean="0"/>
              <a:t>visualizer.start</a:t>
            </a:r>
            <a:r>
              <a:rPr lang="en-US" sz="1200" dirty="0" smtClean="0"/>
              <a:t> </a:t>
            </a:r>
            <a:r>
              <a:rPr lang="en-US" sz="1200" dirty="0"/>
              <a:t>(</a:t>
            </a:r>
            <a:r>
              <a:rPr lang="en-US" sz="1200" dirty="0" smtClean="0"/>
              <a:t>)</a:t>
            </a:r>
            <a:endParaRPr lang="en-US" sz="1200" dirty="0"/>
          </a:p>
        </p:txBody>
      </p:sp>
      <p:sp>
        <p:nvSpPr>
          <p:cNvPr id="3" name="Slide Number Placeholder 2"/>
          <p:cNvSpPr>
            <a:spLocks noGrp="1"/>
          </p:cNvSpPr>
          <p:nvPr>
            <p:ph type="sldNum" sz="quarter" idx="12"/>
          </p:nvPr>
        </p:nvSpPr>
        <p:spPr/>
        <p:txBody>
          <a:bodyPr/>
          <a:lstStyle/>
          <a:p>
            <a:fld id="{2754ED01-E2A0-4C1E-8E21-014B99041579}" type="slidenum">
              <a:rPr lang="en-US" smtClean="0"/>
              <a:pPr/>
              <a:t>22</a:t>
            </a:fld>
            <a:endParaRPr lang="en-US" dirty="0"/>
          </a:p>
        </p:txBody>
      </p:sp>
      <p:sp>
        <p:nvSpPr>
          <p:cNvPr id="11" name="TextBox 10"/>
          <p:cNvSpPr txBox="1"/>
          <p:nvPr/>
        </p:nvSpPr>
        <p:spPr>
          <a:xfrm>
            <a:off x="1534160" y="6400800"/>
            <a:ext cx="7609840" cy="4616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200" dirty="0" smtClean="0"/>
              <a:t>Defining scenario in Python is easier and don’t require (re)compilation, but not all features of NS-3 and ndnSIM are available in Python interface</a:t>
            </a:r>
            <a:r>
              <a:rPr lang="en-US" sz="1200" dirty="0" smtClean="0"/>
              <a:t>.</a:t>
            </a:r>
            <a:endParaRPr lang="en-US" sz="1200" dirty="0"/>
          </a:p>
        </p:txBody>
      </p:sp>
    </p:spTree>
    <p:extLst>
      <p:ext uri="{BB962C8B-B14F-4D97-AF65-F5344CB8AC3E}">
        <p14:creationId xmlns:p14="http://schemas.microsoft.com/office/powerpoint/2010/main" val="1358200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ndnSIM 101: filling scenario </a:t>
            </a:r>
            <a:r>
              <a:rPr lang="en-US" dirty="0" smtClean="0"/>
              <a:t>meat (C++)</a:t>
            </a:r>
            <a:endParaRPr lang="en-US" dirty="0"/>
          </a:p>
        </p:txBody>
      </p:sp>
      <p:sp>
        <p:nvSpPr>
          <p:cNvPr id="11" name="Content Placeholder 10"/>
          <p:cNvSpPr>
            <a:spLocks noGrp="1"/>
          </p:cNvSpPr>
          <p:nvPr>
            <p:ph sz="half" idx="1"/>
          </p:nvPr>
        </p:nvSpPr>
        <p:spPr/>
        <p:txBody>
          <a:bodyPr/>
          <a:lstStyle/>
          <a:p>
            <a:pPr>
              <a:lnSpc>
                <a:spcPts val="1240"/>
              </a:lnSpc>
            </a:pPr>
            <a:r>
              <a:rPr lang="en-US" sz="1400" dirty="0" err="1" smtClean="0"/>
              <a:t>ndn</a:t>
            </a:r>
            <a:r>
              <a:rPr lang="en-US" sz="1400" dirty="0"/>
              <a:t>::</a:t>
            </a:r>
            <a:r>
              <a:rPr lang="en-US" sz="1400" dirty="0" err="1"/>
              <a:t>StackHelper</a:t>
            </a:r>
            <a:r>
              <a:rPr lang="en-US" sz="1400" dirty="0"/>
              <a:t> </a:t>
            </a:r>
            <a:r>
              <a:rPr lang="en-US" sz="1400" dirty="0" err="1" smtClean="0"/>
              <a:t>ndnHelper</a:t>
            </a:r>
            <a:r>
              <a:rPr lang="en-US" sz="1400" dirty="0"/>
              <a:t>;</a:t>
            </a:r>
          </a:p>
          <a:p>
            <a:pPr>
              <a:lnSpc>
                <a:spcPts val="1240"/>
              </a:lnSpc>
            </a:pPr>
            <a:r>
              <a:rPr lang="en-US" sz="1400" dirty="0" err="1" smtClean="0"/>
              <a:t>ndnHelper.InstallAll</a:t>
            </a:r>
            <a:r>
              <a:rPr lang="en-US" sz="1400" dirty="0" smtClean="0"/>
              <a:t> </a:t>
            </a:r>
            <a:r>
              <a:rPr lang="en-US" sz="1400" dirty="0"/>
              <a:t>();</a:t>
            </a:r>
          </a:p>
          <a:p>
            <a:pPr>
              <a:lnSpc>
                <a:spcPts val="1240"/>
              </a:lnSpc>
            </a:pPr>
            <a:endParaRPr lang="en-US" sz="1400" dirty="0" smtClean="0"/>
          </a:p>
          <a:p>
            <a:pPr>
              <a:lnSpc>
                <a:spcPts val="1240"/>
              </a:lnSpc>
            </a:pPr>
            <a:endParaRPr lang="en-US" sz="1400" dirty="0"/>
          </a:p>
          <a:p>
            <a:pPr>
              <a:lnSpc>
                <a:spcPts val="1240"/>
              </a:lnSpc>
            </a:pPr>
            <a:r>
              <a:rPr lang="en-US" sz="1400" dirty="0"/>
              <a:t>// Getting containers for the consumer/producer</a:t>
            </a:r>
          </a:p>
          <a:p>
            <a:pPr>
              <a:lnSpc>
                <a:spcPts val="1240"/>
              </a:lnSpc>
            </a:pPr>
            <a:r>
              <a:rPr lang="en-US" sz="1400" dirty="0" err="1"/>
              <a:t>Ptr</a:t>
            </a:r>
            <a:r>
              <a:rPr lang="en-US" sz="1400" dirty="0"/>
              <a:t>&lt;Node&gt; producer = </a:t>
            </a:r>
            <a:r>
              <a:rPr lang="en-US" sz="1400" dirty="0" err="1"/>
              <a:t>grid.GetNode</a:t>
            </a:r>
            <a:r>
              <a:rPr lang="en-US" sz="1400" dirty="0"/>
              <a:t> </a:t>
            </a:r>
            <a:r>
              <a:rPr lang="en-US" sz="1400" dirty="0" smtClean="0"/>
              <a:t>(2, 2)</a:t>
            </a:r>
            <a:r>
              <a:rPr lang="en-US" sz="1400" dirty="0"/>
              <a:t>;</a:t>
            </a:r>
          </a:p>
          <a:p>
            <a:pPr>
              <a:lnSpc>
                <a:spcPts val="1240"/>
              </a:lnSpc>
            </a:pPr>
            <a:r>
              <a:rPr lang="en-US" sz="1400" dirty="0" err="1"/>
              <a:t>NodeContainer</a:t>
            </a:r>
            <a:r>
              <a:rPr lang="en-US" sz="1400" dirty="0"/>
              <a:t> </a:t>
            </a:r>
            <a:r>
              <a:rPr lang="en-US" sz="1400" dirty="0" err="1"/>
              <a:t>consumerNodes</a:t>
            </a:r>
            <a:r>
              <a:rPr lang="en-US" sz="1400" dirty="0"/>
              <a:t>;</a:t>
            </a:r>
          </a:p>
          <a:p>
            <a:pPr>
              <a:lnSpc>
                <a:spcPts val="1240"/>
              </a:lnSpc>
            </a:pPr>
            <a:r>
              <a:rPr lang="en-US" sz="1400" dirty="0" err="1"/>
              <a:t>consumerNodes.Add</a:t>
            </a:r>
            <a:r>
              <a:rPr lang="en-US" sz="1400" dirty="0"/>
              <a:t> (</a:t>
            </a:r>
            <a:r>
              <a:rPr lang="en-US" sz="1400" dirty="0" err="1"/>
              <a:t>grid.GetNode</a:t>
            </a:r>
            <a:r>
              <a:rPr lang="en-US" sz="1400" dirty="0"/>
              <a:t> (0,0));</a:t>
            </a:r>
          </a:p>
          <a:p>
            <a:pPr>
              <a:lnSpc>
                <a:spcPts val="1240"/>
              </a:lnSpc>
            </a:pPr>
            <a:endParaRPr lang="en-US" sz="1400" dirty="0" smtClean="0"/>
          </a:p>
          <a:p>
            <a:pPr>
              <a:lnSpc>
                <a:spcPts val="1240"/>
              </a:lnSpc>
            </a:pPr>
            <a:endParaRPr lang="en-US" sz="1400" dirty="0"/>
          </a:p>
          <a:p>
            <a:pPr>
              <a:lnSpc>
                <a:spcPts val="1240"/>
              </a:lnSpc>
            </a:pPr>
            <a:r>
              <a:rPr lang="en-US" sz="1400" dirty="0" err="1" smtClean="0"/>
              <a:t>ndn</a:t>
            </a:r>
            <a:r>
              <a:rPr lang="en-US" sz="1400" dirty="0"/>
              <a:t>::</a:t>
            </a:r>
            <a:r>
              <a:rPr lang="en-US" sz="1400" dirty="0" err="1"/>
              <a:t>AppHelper</a:t>
            </a:r>
            <a:r>
              <a:rPr lang="en-US" sz="1400" dirty="0"/>
              <a:t> </a:t>
            </a:r>
            <a:r>
              <a:rPr lang="en-US" sz="1400" dirty="0" err="1" smtClean="0"/>
              <a:t>cHelper</a:t>
            </a:r>
            <a:r>
              <a:rPr lang="en-US" sz="1400" dirty="0" smtClean="0"/>
              <a:t> (</a:t>
            </a:r>
            <a:r>
              <a:rPr lang="en-US" sz="1400" dirty="0"/>
              <a:t>"ns3::</a:t>
            </a:r>
            <a:r>
              <a:rPr lang="en-US" sz="1400" dirty="0" err="1"/>
              <a:t>ndn</a:t>
            </a:r>
            <a:r>
              <a:rPr lang="en-US" sz="1400" dirty="0"/>
              <a:t>::</a:t>
            </a:r>
            <a:r>
              <a:rPr lang="en-US" sz="1400" dirty="0" err="1"/>
              <a:t>ConsumerCbr</a:t>
            </a:r>
            <a:r>
              <a:rPr lang="en-US" sz="1400" dirty="0"/>
              <a:t>");</a:t>
            </a:r>
          </a:p>
          <a:p>
            <a:pPr>
              <a:lnSpc>
                <a:spcPts val="1240"/>
              </a:lnSpc>
            </a:pPr>
            <a:r>
              <a:rPr lang="en-US" sz="1400" dirty="0" err="1" smtClean="0"/>
              <a:t>cHelper</a:t>
            </a:r>
            <a:r>
              <a:rPr lang="en-US" sz="1400" dirty="0" smtClean="0"/>
              <a:t> .</a:t>
            </a:r>
            <a:r>
              <a:rPr lang="en-US" sz="1400" dirty="0" err="1" smtClean="0"/>
              <a:t>SetPrefix</a:t>
            </a:r>
            <a:r>
              <a:rPr lang="en-US" sz="1400" dirty="0" smtClean="0"/>
              <a:t> </a:t>
            </a:r>
            <a:r>
              <a:rPr lang="en-US" sz="1400" dirty="0"/>
              <a:t>("/prefix");</a:t>
            </a:r>
          </a:p>
          <a:p>
            <a:pPr>
              <a:lnSpc>
                <a:spcPts val="1240"/>
              </a:lnSpc>
            </a:pPr>
            <a:r>
              <a:rPr lang="en-US" sz="1400" dirty="0" err="1" smtClean="0"/>
              <a:t>cHelper</a:t>
            </a:r>
            <a:r>
              <a:rPr lang="en-US" sz="1400" dirty="0" smtClean="0"/>
              <a:t> .</a:t>
            </a:r>
            <a:r>
              <a:rPr lang="en-US" sz="1400" dirty="0" err="1" smtClean="0"/>
              <a:t>SetAttribute</a:t>
            </a:r>
            <a:r>
              <a:rPr lang="en-US" sz="1400" dirty="0" smtClean="0"/>
              <a:t> </a:t>
            </a:r>
            <a:r>
              <a:rPr lang="en-US" sz="1400" dirty="0"/>
              <a:t>("Frequency", </a:t>
            </a:r>
            <a:r>
              <a:rPr lang="en-US" sz="1400" dirty="0" err="1"/>
              <a:t>StringValue</a:t>
            </a:r>
            <a:r>
              <a:rPr lang="en-US" sz="1400" dirty="0"/>
              <a:t> ("10"))</a:t>
            </a:r>
            <a:r>
              <a:rPr lang="en-US" sz="1400" dirty="0" smtClean="0"/>
              <a:t>;</a:t>
            </a:r>
            <a:endParaRPr lang="en-US" sz="1400" dirty="0"/>
          </a:p>
          <a:p>
            <a:pPr>
              <a:lnSpc>
                <a:spcPts val="1240"/>
              </a:lnSpc>
            </a:pPr>
            <a:r>
              <a:rPr lang="en-US" sz="1400" dirty="0" err="1" smtClean="0"/>
              <a:t>cHelper</a:t>
            </a:r>
            <a:r>
              <a:rPr lang="en-US" sz="1400" dirty="0" smtClean="0"/>
              <a:t> .Install </a:t>
            </a:r>
            <a:r>
              <a:rPr lang="en-US" sz="1400" dirty="0"/>
              <a:t>(</a:t>
            </a:r>
            <a:r>
              <a:rPr lang="en-US" sz="1400" dirty="0" err="1"/>
              <a:t>consumerNodes</a:t>
            </a:r>
            <a:r>
              <a:rPr lang="en-US" sz="1400" dirty="0"/>
              <a:t>);</a:t>
            </a:r>
          </a:p>
          <a:p>
            <a:pPr>
              <a:lnSpc>
                <a:spcPts val="1240"/>
              </a:lnSpc>
            </a:pPr>
            <a:endParaRPr lang="en-US" sz="1400" dirty="0"/>
          </a:p>
          <a:p>
            <a:pPr>
              <a:lnSpc>
                <a:spcPts val="1240"/>
              </a:lnSpc>
            </a:pPr>
            <a:r>
              <a:rPr lang="en-US" sz="1400" dirty="0" err="1" smtClean="0"/>
              <a:t>ndn</a:t>
            </a:r>
            <a:r>
              <a:rPr lang="en-US" sz="1400" dirty="0"/>
              <a:t>::</a:t>
            </a:r>
            <a:r>
              <a:rPr lang="en-US" sz="1400" dirty="0" err="1"/>
              <a:t>AppHelper</a:t>
            </a:r>
            <a:r>
              <a:rPr lang="en-US" sz="1400" dirty="0"/>
              <a:t> </a:t>
            </a:r>
            <a:r>
              <a:rPr lang="en-US" sz="1400" dirty="0" err="1" smtClean="0"/>
              <a:t>pHelper</a:t>
            </a:r>
            <a:r>
              <a:rPr lang="en-US" sz="1400" dirty="0" smtClean="0"/>
              <a:t> </a:t>
            </a:r>
            <a:r>
              <a:rPr lang="en-US" sz="1400" dirty="0"/>
              <a:t>("ns3::</a:t>
            </a:r>
            <a:r>
              <a:rPr lang="en-US" sz="1400" dirty="0" err="1"/>
              <a:t>ndn</a:t>
            </a:r>
            <a:r>
              <a:rPr lang="en-US" sz="1400" dirty="0"/>
              <a:t>::Producer");</a:t>
            </a:r>
          </a:p>
          <a:p>
            <a:pPr>
              <a:lnSpc>
                <a:spcPts val="1240"/>
              </a:lnSpc>
            </a:pPr>
            <a:r>
              <a:rPr lang="en-US" sz="1400" dirty="0" err="1" smtClean="0"/>
              <a:t>pHelper.SetPrefix</a:t>
            </a:r>
            <a:r>
              <a:rPr lang="en-US" sz="1400" dirty="0" smtClean="0"/>
              <a:t> </a:t>
            </a:r>
            <a:r>
              <a:rPr lang="en-US" sz="1400" dirty="0"/>
              <a:t>("/prefix");</a:t>
            </a:r>
          </a:p>
          <a:p>
            <a:pPr>
              <a:lnSpc>
                <a:spcPts val="1240"/>
              </a:lnSpc>
            </a:pPr>
            <a:r>
              <a:rPr lang="en-US" sz="1400" dirty="0" err="1" smtClean="0"/>
              <a:t>pHelper.SetAttribute</a:t>
            </a:r>
            <a:r>
              <a:rPr lang="en-US" sz="1400" dirty="0" smtClean="0"/>
              <a:t> </a:t>
            </a:r>
            <a:r>
              <a:rPr lang="en-US" sz="1400" dirty="0"/>
              <a:t>("</a:t>
            </a:r>
            <a:r>
              <a:rPr lang="en-US" sz="1400" dirty="0" err="1"/>
              <a:t>PayloadSize</a:t>
            </a:r>
            <a:r>
              <a:rPr lang="en-US" sz="1400" dirty="0"/>
              <a:t>", </a:t>
            </a:r>
            <a:r>
              <a:rPr lang="en-US" sz="1400" dirty="0" err="1"/>
              <a:t>StringValue</a:t>
            </a:r>
            <a:r>
              <a:rPr lang="en-US" sz="1400" dirty="0"/>
              <a:t>("1024"));</a:t>
            </a:r>
          </a:p>
          <a:p>
            <a:pPr>
              <a:lnSpc>
                <a:spcPts val="1240"/>
              </a:lnSpc>
            </a:pPr>
            <a:r>
              <a:rPr lang="en-US" sz="1400" dirty="0" err="1" smtClean="0"/>
              <a:t>pHelper.Install</a:t>
            </a:r>
            <a:r>
              <a:rPr lang="en-US" sz="1400" dirty="0" smtClean="0"/>
              <a:t> </a:t>
            </a:r>
            <a:r>
              <a:rPr lang="en-US" sz="1400" dirty="0"/>
              <a:t>(producer)</a:t>
            </a:r>
            <a:r>
              <a:rPr lang="en-US" sz="1400" dirty="0" smtClean="0"/>
              <a:t>;</a:t>
            </a:r>
          </a:p>
          <a:p>
            <a:pPr>
              <a:lnSpc>
                <a:spcPts val="1240"/>
              </a:lnSpc>
            </a:pPr>
            <a:endParaRPr lang="en-US" sz="1400" dirty="0"/>
          </a:p>
          <a:p>
            <a:pPr>
              <a:lnSpc>
                <a:spcPts val="1240"/>
              </a:lnSpc>
            </a:pPr>
            <a:endParaRPr lang="en-US" sz="1400" dirty="0" smtClean="0"/>
          </a:p>
          <a:p>
            <a:pPr>
              <a:lnSpc>
                <a:spcPts val="1240"/>
              </a:lnSpc>
            </a:pPr>
            <a:r>
              <a:rPr lang="en-US" sz="1400" dirty="0" err="1" smtClean="0"/>
              <a:t>ndn</a:t>
            </a:r>
            <a:r>
              <a:rPr lang="en-US" sz="1400" dirty="0"/>
              <a:t>::</a:t>
            </a:r>
            <a:r>
              <a:rPr lang="en-US" sz="1400" dirty="0" err="1"/>
              <a:t>GlobalRoutingHelper</a:t>
            </a:r>
            <a:r>
              <a:rPr lang="en-US" sz="1400" dirty="0"/>
              <a:t> </a:t>
            </a:r>
            <a:r>
              <a:rPr lang="en-US" sz="1400" dirty="0" err="1" smtClean="0"/>
              <a:t>ndnGlobalRoutingHelper</a:t>
            </a:r>
            <a:r>
              <a:rPr lang="en-US" sz="1400" dirty="0"/>
              <a:t>;</a:t>
            </a:r>
          </a:p>
          <a:p>
            <a:pPr>
              <a:lnSpc>
                <a:spcPts val="1240"/>
              </a:lnSpc>
            </a:pPr>
            <a:r>
              <a:rPr lang="en-US" sz="1400" dirty="0" err="1"/>
              <a:t>ndnGlobalRoutingHelper</a:t>
            </a:r>
            <a:r>
              <a:rPr lang="en-US" sz="1400" dirty="0" err="1" smtClean="0"/>
              <a:t>.InstallAll</a:t>
            </a:r>
            <a:r>
              <a:rPr lang="en-US" sz="1400" dirty="0" smtClean="0"/>
              <a:t> (</a:t>
            </a:r>
            <a:r>
              <a:rPr lang="en-US" sz="1400" dirty="0"/>
              <a:t>);</a:t>
            </a:r>
          </a:p>
          <a:p>
            <a:pPr>
              <a:lnSpc>
                <a:spcPts val="1240"/>
              </a:lnSpc>
            </a:pPr>
            <a:endParaRPr lang="en-US" sz="1400" dirty="0" smtClean="0"/>
          </a:p>
          <a:p>
            <a:pPr>
              <a:lnSpc>
                <a:spcPts val="1240"/>
              </a:lnSpc>
            </a:pPr>
            <a:endParaRPr lang="en-US" sz="1400" dirty="0"/>
          </a:p>
          <a:p>
            <a:pPr>
              <a:lnSpc>
                <a:spcPts val="1240"/>
              </a:lnSpc>
            </a:pPr>
            <a:r>
              <a:rPr lang="en-US" sz="1400" dirty="0" smtClean="0"/>
              <a:t>/</a:t>
            </a:r>
            <a:r>
              <a:rPr lang="en-US" sz="1400" dirty="0"/>
              <a:t>/ Add /prefix origins to </a:t>
            </a:r>
            <a:r>
              <a:rPr lang="en-US" sz="1400" dirty="0" err="1"/>
              <a:t>ndn</a:t>
            </a:r>
            <a:r>
              <a:rPr lang="en-US" sz="1400" dirty="0"/>
              <a:t>::</a:t>
            </a:r>
            <a:r>
              <a:rPr lang="en-US" sz="1400" dirty="0" err="1"/>
              <a:t>GlobalRouter</a:t>
            </a:r>
            <a:endParaRPr lang="en-US" sz="1400" dirty="0"/>
          </a:p>
          <a:p>
            <a:pPr>
              <a:lnSpc>
                <a:spcPts val="1240"/>
              </a:lnSpc>
            </a:pPr>
            <a:r>
              <a:rPr lang="en-US" sz="1400" dirty="0" err="1" smtClean="0"/>
              <a:t>ndnGlobalRoutingHelper.AddOrigins</a:t>
            </a:r>
            <a:r>
              <a:rPr lang="en-US" sz="1400" dirty="0" smtClean="0"/>
              <a:t> (“/prefix”, </a:t>
            </a:r>
            <a:r>
              <a:rPr lang="en-US" sz="1400" dirty="0"/>
              <a:t>producer);</a:t>
            </a:r>
          </a:p>
          <a:p>
            <a:pPr>
              <a:lnSpc>
                <a:spcPts val="1240"/>
              </a:lnSpc>
            </a:pPr>
            <a:endParaRPr lang="en-US" sz="1400" dirty="0"/>
          </a:p>
          <a:p>
            <a:pPr>
              <a:lnSpc>
                <a:spcPts val="1240"/>
              </a:lnSpc>
            </a:pPr>
            <a:r>
              <a:rPr lang="en-US" sz="1400" dirty="0" smtClean="0"/>
              <a:t>/</a:t>
            </a:r>
            <a:r>
              <a:rPr lang="en-US" sz="1400" dirty="0"/>
              <a:t>/ Calculate and install FIBs</a:t>
            </a:r>
          </a:p>
          <a:p>
            <a:pPr>
              <a:lnSpc>
                <a:spcPts val="1240"/>
              </a:lnSpc>
            </a:pPr>
            <a:r>
              <a:rPr lang="en-US" sz="1400" dirty="0" err="1" smtClean="0"/>
              <a:t>ndnGlobalRoutingHelper.CalculateRoutes</a:t>
            </a:r>
            <a:r>
              <a:rPr lang="en-US" sz="1400" dirty="0" smtClean="0"/>
              <a:t> </a:t>
            </a:r>
            <a:r>
              <a:rPr lang="en-US" sz="1400" dirty="0"/>
              <a:t>();</a:t>
            </a:r>
          </a:p>
        </p:txBody>
      </p:sp>
      <p:sp>
        <p:nvSpPr>
          <p:cNvPr id="7" name="Slide Number Placeholder 6"/>
          <p:cNvSpPr>
            <a:spLocks noGrp="1"/>
          </p:cNvSpPr>
          <p:nvPr>
            <p:ph type="sldNum" sz="quarter" idx="12"/>
          </p:nvPr>
        </p:nvSpPr>
        <p:spPr/>
        <p:txBody>
          <a:bodyPr/>
          <a:lstStyle/>
          <a:p>
            <a:fld id="{7CC83F51-380F-B746-B12D-AEDA332A5623}" type="slidenum">
              <a:rPr lang="en-US" smtClean="0"/>
              <a:t>23</a:t>
            </a:fld>
            <a:endParaRPr lang="en-US"/>
          </a:p>
        </p:txBody>
      </p:sp>
      <p:sp>
        <p:nvSpPr>
          <p:cNvPr id="12" name="Content Placeholder 11"/>
          <p:cNvSpPr>
            <a:spLocks noGrp="1"/>
          </p:cNvSpPr>
          <p:nvPr>
            <p:ph sz="half" idx="13"/>
          </p:nvPr>
        </p:nvSpPr>
        <p:spPr/>
        <p:txBody>
          <a:bodyPr/>
          <a:lstStyle/>
          <a:p>
            <a:pPr>
              <a:lnSpc>
                <a:spcPts val="1240"/>
              </a:lnSpc>
            </a:pPr>
            <a:r>
              <a:rPr lang="en-US" sz="1400" dirty="0" smtClean="0"/>
              <a:t>Step 1.  Install NDN </a:t>
            </a:r>
            <a:r>
              <a:rPr lang="en-US" sz="1400" dirty="0"/>
              <a:t>stack on all </a:t>
            </a:r>
            <a:r>
              <a:rPr lang="en-US" sz="1400" dirty="0" smtClean="0"/>
              <a:t>nodes (like starting </a:t>
            </a:r>
            <a:r>
              <a:rPr lang="en-US" sz="1400" dirty="0" err="1" smtClean="0"/>
              <a:t>ccnd</a:t>
            </a:r>
            <a:r>
              <a:rPr lang="en-US" sz="1400" dirty="0" smtClean="0"/>
              <a:t> on a computer)</a:t>
            </a:r>
            <a:endParaRPr lang="en-US" sz="1400" dirty="0"/>
          </a:p>
          <a:p>
            <a:pPr>
              <a:lnSpc>
                <a:spcPts val="1240"/>
              </a:lnSpc>
            </a:pPr>
            <a:endParaRPr lang="en-US" sz="1400" dirty="0" smtClean="0"/>
          </a:p>
          <a:p>
            <a:pPr>
              <a:lnSpc>
                <a:spcPts val="1240"/>
              </a:lnSpc>
            </a:pPr>
            <a:endParaRPr lang="en-US" sz="1400" dirty="0" smtClean="0"/>
          </a:p>
          <a:p>
            <a:pPr>
              <a:lnSpc>
                <a:spcPts val="1240"/>
              </a:lnSpc>
            </a:pPr>
            <a:r>
              <a:rPr lang="en-US" sz="1400" dirty="0" smtClean="0"/>
              <a:t>Step 2.  Define which nodes will run applications</a:t>
            </a: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r>
              <a:rPr lang="en-US" sz="1400" dirty="0" smtClean="0"/>
              <a:t>Step 3.  “Install” applications on nodes</a:t>
            </a: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r>
              <a:rPr lang="en-US" sz="1400" dirty="0" smtClean="0"/>
              <a:t>Step 2.  Configure FIB</a:t>
            </a:r>
          </a:p>
          <a:p>
            <a:pPr marL="171450" indent="-171450">
              <a:lnSpc>
                <a:spcPts val="1240"/>
              </a:lnSpc>
              <a:buFont typeface="Arial"/>
              <a:buChar char="•"/>
            </a:pPr>
            <a:r>
              <a:rPr lang="en-US" sz="1400" dirty="0" smtClean="0"/>
              <a:t>manually</a:t>
            </a:r>
          </a:p>
          <a:p>
            <a:pPr marL="171450" indent="-171450">
              <a:lnSpc>
                <a:spcPts val="1240"/>
              </a:lnSpc>
              <a:buFont typeface="Arial"/>
              <a:buChar char="•"/>
            </a:pPr>
            <a:r>
              <a:rPr lang="en-US" sz="1400" dirty="0" smtClean="0"/>
              <a:t>using global routing controller (shown here)</a:t>
            </a:r>
            <a:endParaRPr lang="en-US" sz="1400" dirty="0"/>
          </a:p>
          <a:p>
            <a:pPr>
              <a:lnSpc>
                <a:spcPts val="1240"/>
              </a:lnSpc>
            </a:pPr>
            <a:endParaRPr lang="en-US" sz="1400" dirty="0" smtClean="0"/>
          </a:p>
        </p:txBody>
      </p:sp>
      <p:cxnSp>
        <p:nvCxnSpPr>
          <p:cNvPr id="13" name="Straight Connector 12"/>
          <p:cNvCxnSpPr/>
          <p:nvPr/>
        </p:nvCxnSpPr>
        <p:spPr>
          <a:xfrm>
            <a:off x="294350" y="13919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4350" y="24587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294350" y="4460240"/>
            <a:ext cx="844296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362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25" end="2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26" end="2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28" end="2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ndnSIM 101: filling scenario </a:t>
            </a:r>
            <a:r>
              <a:rPr lang="en-US" dirty="0" smtClean="0"/>
              <a:t>meat (Python)</a:t>
            </a:r>
            <a:endParaRPr lang="en-US" dirty="0"/>
          </a:p>
        </p:txBody>
      </p:sp>
      <p:sp>
        <p:nvSpPr>
          <p:cNvPr id="11" name="Content Placeholder 10"/>
          <p:cNvSpPr>
            <a:spLocks noGrp="1"/>
          </p:cNvSpPr>
          <p:nvPr>
            <p:ph sz="half" idx="1"/>
          </p:nvPr>
        </p:nvSpPr>
        <p:spPr>
          <a:xfrm>
            <a:off x="4444710" y="885705"/>
            <a:ext cx="4699290" cy="5469115"/>
          </a:xfrm>
        </p:spPr>
        <p:txBody>
          <a:bodyPr/>
          <a:lstStyle/>
          <a:p>
            <a:pPr>
              <a:lnSpc>
                <a:spcPts val="1240"/>
              </a:lnSpc>
            </a:pPr>
            <a:r>
              <a:rPr lang="en-US" sz="1400" dirty="0" err="1" smtClean="0"/>
              <a:t>ndnHelper</a:t>
            </a:r>
            <a:r>
              <a:rPr lang="en-US" sz="1400" dirty="0" smtClean="0"/>
              <a:t> = </a:t>
            </a:r>
            <a:r>
              <a:rPr lang="en-US" sz="1400" dirty="0" err="1" smtClean="0"/>
              <a:t>ndn.StackHelper</a:t>
            </a:r>
            <a:r>
              <a:rPr lang="en-US" sz="1400" dirty="0" smtClean="0"/>
              <a:t> ()</a:t>
            </a:r>
            <a:endParaRPr lang="en-US" sz="1400" dirty="0"/>
          </a:p>
          <a:p>
            <a:pPr>
              <a:lnSpc>
                <a:spcPts val="1240"/>
              </a:lnSpc>
            </a:pPr>
            <a:r>
              <a:rPr lang="en-US" sz="1400" dirty="0" err="1" smtClean="0"/>
              <a:t>ndnHelper.InstallAll</a:t>
            </a:r>
            <a:r>
              <a:rPr lang="en-US" sz="1400" dirty="0" smtClean="0"/>
              <a:t> </a:t>
            </a:r>
            <a:r>
              <a:rPr lang="en-US" sz="1400" dirty="0"/>
              <a:t>();</a:t>
            </a:r>
          </a:p>
          <a:p>
            <a:pPr>
              <a:lnSpc>
                <a:spcPts val="1240"/>
              </a:lnSpc>
            </a:pPr>
            <a:endParaRPr lang="en-US" sz="1400" dirty="0" smtClean="0"/>
          </a:p>
          <a:p>
            <a:pPr>
              <a:lnSpc>
                <a:spcPts val="1240"/>
              </a:lnSpc>
            </a:pPr>
            <a:endParaRPr lang="en-US" sz="1400" dirty="0"/>
          </a:p>
          <a:p>
            <a:pPr>
              <a:lnSpc>
                <a:spcPts val="1240"/>
              </a:lnSpc>
            </a:pPr>
            <a:r>
              <a:rPr lang="en-US" sz="1400" dirty="0"/>
              <a:t>#</a:t>
            </a:r>
            <a:r>
              <a:rPr lang="en-US" sz="1400" dirty="0" smtClean="0"/>
              <a:t> </a:t>
            </a:r>
            <a:r>
              <a:rPr lang="en-US" sz="1400" dirty="0"/>
              <a:t>Getting containers for the consumer/producer</a:t>
            </a:r>
          </a:p>
          <a:p>
            <a:pPr>
              <a:lnSpc>
                <a:spcPts val="1240"/>
              </a:lnSpc>
            </a:pPr>
            <a:r>
              <a:rPr lang="en-US" sz="1400" dirty="0" smtClean="0"/>
              <a:t>producer </a:t>
            </a:r>
            <a:r>
              <a:rPr lang="en-US" sz="1400" dirty="0"/>
              <a:t>= </a:t>
            </a:r>
            <a:r>
              <a:rPr lang="en-US" sz="1400" dirty="0" err="1"/>
              <a:t>grid.GetNode</a:t>
            </a:r>
            <a:r>
              <a:rPr lang="en-US" sz="1400" dirty="0"/>
              <a:t> </a:t>
            </a:r>
            <a:r>
              <a:rPr lang="en-US" sz="1400" dirty="0" smtClean="0"/>
              <a:t>(2, 2</a:t>
            </a:r>
            <a:r>
              <a:rPr lang="en-US" sz="1400" dirty="0" smtClean="0"/>
              <a:t>)</a:t>
            </a:r>
            <a:endParaRPr lang="en-US" sz="1400" dirty="0"/>
          </a:p>
          <a:p>
            <a:pPr>
              <a:lnSpc>
                <a:spcPts val="1240"/>
              </a:lnSpc>
            </a:pPr>
            <a:r>
              <a:rPr lang="en-US" sz="1400" dirty="0" err="1" smtClean="0"/>
              <a:t>consumerNodes</a:t>
            </a:r>
            <a:r>
              <a:rPr lang="en-US" sz="1400" dirty="0"/>
              <a:t> </a:t>
            </a:r>
            <a:r>
              <a:rPr lang="en-US" sz="1400" dirty="0" smtClean="0"/>
              <a:t>= </a:t>
            </a:r>
            <a:r>
              <a:rPr lang="en-US" sz="1400" dirty="0" err="1" smtClean="0"/>
              <a:t>NodeContainer</a:t>
            </a:r>
            <a:r>
              <a:rPr lang="en-US" sz="1400" dirty="0" smtClean="0"/>
              <a:t> ()</a:t>
            </a:r>
            <a:endParaRPr lang="en-US" sz="1400" dirty="0"/>
          </a:p>
          <a:p>
            <a:pPr>
              <a:lnSpc>
                <a:spcPts val="1240"/>
              </a:lnSpc>
            </a:pPr>
            <a:r>
              <a:rPr lang="en-US" sz="1400" dirty="0" err="1"/>
              <a:t>consumerNodes.Add</a:t>
            </a:r>
            <a:r>
              <a:rPr lang="en-US" sz="1400" dirty="0"/>
              <a:t> (</a:t>
            </a:r>
            <a:r>
              <a:rPr lang="en-US" sz="1400" dirty="0" err="1"/>
              <a:t>grid.GetNode</a:t>
            </a:r>
            <a:r>
              <a:rPr lang="en-US" sz="1400" dirty="0"/>
              <a:t> (0,0)</a:t>
            </a:r>
            <a:r>
              <a:rPr lang="en-US" sz="1400" dirty="0" smtClean="0"/>
              <a:t>)</a:t>
            </a:r>
            <a:endParaRPr lang="en-US" sz="1400" dirty="0"/>
          </a:p>
          <a:p>
            <a:pPr>
              <a:lnSpc>
                <a:spcPts val="1240"/>
              </a:lnSpc>
            </a:pPr>
            <a:endParaRPr lang="en-US" sz="1400" dirty="0" smtClean="0"/>
          </a:p>
          <a:p>
            <a:pPr>
              <a:lnSpc>
                <a:spcPts val="1240"/>
              </a:lnSpc>
            </a:pPr>
            <a:endParaRPr lang="en-US" sz="1400" dirty="0" smtClean="0"/>
          </a:p>
          <a:p>
            <a:pPr>
              <a:lnSpc>
                <a:spcPts val="1240"/>
              </a:lnSpc>
            </a:pPr>
            <a:r>
              <a:rPr lang="en-US" sz="1400" dirty="0" err="1" smtClean="0"/>
              <a:t>cHelper</a:t>
            </a:r>
            <a:r>
              <a:rPr lang="en-US" sz="1400" dirty="0"/>
              <a:t> = </a:t>
            </a:r>
            <a:r>
              <a:rPr lang="en-US" sz="1400" dirty="0" err="1" smtClean="0"/>
              <a:t>ndn.AppHelper</a:t>
            </a:r>
            <a:r>
              <a:rPr lang="en-US" sz="1400" dirty="0" smtClean="0"/>
              <a:t> (</a:t>
            </a:r>
            <a:r>
              <a:rPr lang="en-US" sz="1400" dirty="0" smtClean="0"/>
              <a:t>"ns3::</a:t>
            </a:r>
            <a:r>
              <a:rPr lang="en-US" sz="1400" dirty="0" err="1" smtClean="0"/>
              <a:t>ndn</a:t>
            </a:r>
            <a:r>
              <a:rPr lang="en-US" sz="1400" dirty="0" smtClean="0"/>
              <a:t>::</a:t>
            </a:r>
            <a:r>
              <a:rPr lang="en-US" sz="1400" dirty="0" err="1" smtClean="0"/>
              <a:t>ConsumerCbr</a:t>
            </a:r>
            <a:r>
              <a:rPr lang="en-US" sz="1400" dirty="0" smtClean="0"/>
              <a:t>”)</a:t>
            </a:r>
          </a:p>
          <a:p>
            <a:pPr>
              <a:lnSpc>
                <a:spcPts val="1240"/>
              </a:lnSpc>
            </a:pPr>
            <a:r>
              <a:rPr lang="en-US" sz="1400" dirty="0" err="1" smtClean="0"/>
              <a:t>cHelper</a:t>
            </a:r>
            <a:r>
              <a:rPr lang="en-US" sz="1400" dirty="0" smtClean="0"/>
              <a:t> </a:t>
            </a:r>
            <a:r>
              <a:rPr lang="en-US" sz="1400" dirty="0" smtClean="0"/>
              <a:t>.</a:t>
            </a:r>
            <a:r>
              <a:rPr lang="en-US" sz="1400" dirty="0" err="1" smtClean="0"/>
              <a:t>SetPrefix</a:t>
            </a:r>
            <a:r>
              <a:rPr lang="en-US" sz="1400" dirty="0" smtClean="0"/>
              <a:t> </a:t>
            </a:r>
            <a:r>
              <a:rPr lang="en-US" sz="1400" dirty="0"/>
              <a:t>("/</a:t>
            </a:r>
            <a:r>
              <a:rPr lang="en-US" sz="1400" dirty="0" smtClean="0"/>
              <a:t>prefix”)</a:t>
            </a:r>
            <a:endParaRPr lang="en-US" sz="1400" dirty="0"/>
          </a:p>
          <a:p>
            <a:pPr>
              <a:lnSpc>
                <a:spcPts val="1240"/>
              </a:lnSpc>
            </a:pPr>
            <a:r>
              <a:rPr lang="en-US" sz="1400" dirty="0" err="1" smtClean="0"/>
              <a:t>cHelper</a:t>
            </a:r>
            <a:r>
              <a:rPr lang="en-US" sz="1400" dirty="0" smtClean="0"/>
              <a:t> .</a:t>
            </a:r>
            <a:r>
              <a:rPr lang="en-US" sz="1400" dirty="0" err="1" smtClean="0"/>
              <a:t>SetAttribute</a:t>
            </a:r>
            <a:r>
              <a:rPr lang="en-US" sz="1400" dirty="0" smtClean="0"/>
              <a:t> </a:t>
            </a:r>
            <a:r>
              <a:rPr lang="en-US" sz="1400" dirty="0"/>
              <a:t>("Frequency", </a:t>
            </a:r>
            <a:r>
              <a:rPr lang="en-US" sz="1400" dirty="0" err="1"/>
              <a:t>StringValue</a:t>
            </a:r>
            <a:r>
              <a:rPr lang="en-US" sz="1400" dirty="0"/>
              <a:t> ("10")</a:t>
            </a:r>
            <a:r>
              <a:rPr lang="en-US" sz="1400" dirty="0" smtClean="0"/>
              <a:t>)</a:t>
            </a:r>
            <a:endParaRPr lang="en-US" sz="1400" dirty="0"/>
          </a:p>
          <a:p>
            <a:pPr>
              <a:lnSpc>
                <a:spcPts val="1240"/>
              </a:lnSpc>
            </a:pPr>
            <a:r>
              <a:rPr lang="en-US" sz="1400" dirty="0" err="1" smtClean="0"/>
              <a:t>cHelper</a:t>
            </a:r>
            <a:r>
              <a:rPr lang="en-US" sz="1400" dirty="0" smtClean="0"/>
              <a:t> .Install </a:t>
            </a:r>
            <a:r>
              <a:rPr lang="en-US" sz="1400" dirty="0"/>
              <a:t>(</a:t>
            </a:r>
            <a:r>
              <a:rPr lang="en-US" sz="1400" dirty="0" err="1"/>
              <a:t>consumerNodes</a:t>
            </a:r>
            <a:r>
              <a:rPr lang="en-US" sz="1400" dirty="0" smtClean="0"/>
              <a:t>)</a:t>
            </a:r>
            <a:endParaRPr lang="en-US" sz="1400" dirty="0"/>
          </a:p>
          <a:p>
            <a:pPr>
              <a:lnSpc>
                <a:spcPts val="1240"/>
              </a:lnSpc>
            </a:pPr>
            <a:endParaRPr lang="en-US" sz="1400" dirty="0"/>
          </a:p>
          <a:p>
            <a:pPr>
              <a:lnSpc>
                <a:spcPts val="1240"/>
              </a:lnSpc>
            </a:pPr>
            <a:r>
              <a:rPr lang="en-US" sz="1400" dirty="0" err="1" smtClean="0"/>
              <a:t>pHelper</a:t>
            </a:r>
            <a:r>
              <a:rPr lang="en-US" sz="1400" dirty="0"/>
              <a:t> = </a:t>
            </a:r>
            <a:r>
              <a:rPr lang="en-US" sz="1400" dirty="0" err="1" smtClean="0"/>
              <a:t>ndn.AppHelper</a:t>
            </a:r>
            <a:r>
              <a:rPr lang="en-US" sz="1400" dirty="0" smtClean="0"/>
              <a:t> </a:t>
            </a:r>
            <a:r>
              <a:rPr lang="en-US" sz="1400" dirty="0"/>
              <a:t>("</a:t>
            </a:r>
            <a:r>
              <a:rPr lang="en-US" sz="1400" dirty="0"/>
              <a:t>ns3::</a:t>
            </a:r>
            <a:r>
              <a:rPr lang="en-US" sz="1400" dirty="0" err="1"/>
              <a:t>ndn</a:t>
            </a:r>
            <a:r>
              <a:rPr lang="en-US" sz="1400" dirty="0"/>
              <a:t>::</a:t>
            </a:r>
            <a:r>
              <a:rPr lang="en-US" sz="1400" dirty="0" smtClean="0"/>
              <a:t>Producer”)</a:t>
            </a:r>
            <a:endParaRPr lang="en-US" sz="1400" dirty="0"/>
          </a:p>
          <a:p>
            <a:pPr>
              <a:lnSpc>
                <a:spcPts val="1240"/>
              </a:lnSpc>
            </a:pPr>
            <a:r>
              <a:rPr lang="en-US" sz="1400" dirty="0" err="1" smtClean="0"/>
              <a:t>pHelper.SetPrefix</a:t>
            </a:r>
            <a:r>
              <a:rPr lang="en-US" sz="1400" dirty="0" smtClean="0"/>
              <a:t> </a:t>
            </a:r>
            <a:r>
              <a:rPr lang="en-US" sz="1400" dirty="0"/>
              <a:t>("/</a:t>
            </a:r>
            <a:r>
              <a:rPr lang="en-US" sz="1400" dirty="0" smtClean="0"/>
              <a:t>prefix”)</a:t>
            </a:r>
            <a:endParaRPr lang="en-US" sz="1400" dirty="0"/>
          </a:p>
          <a:p>
            <a:pPr>
              <a:lnSpc>
                <a:spcPts val="1240"/>
              </a:lnSpc>
            </a:pPr>
            <a:r>
              <a:rPr lang="en-US" sz="1400" dirty="0" err="1" smtClean="0"/>
              <a:t>pHelper.SetAttribute</a:t>
            </a:r>
            <a:r>
              <a:rPr lang="en-US" sz="1400" dirty="0" smtClean="0"/>
              <a:t> </a:t>
            </a:r>
            <a:r>
              <a:rPr lang="en-US" sz="1400" dirty="0"/>
              <a:t>("</a:t>
            </a:r>
            <a:r>
              <a:rPr lang="en-US" sz="1400" dirty="0" err="1"/>
              <a:t>PayloadSize</a:t>
            </a:r>
            <a:r>
              <a:rPr lang="en-US" sz="1400" dirty="0"/>
              <a:t>", </a:t>
            </a:r>
            <a:r>
              <a:rPr lang="en-US" sz="1400" dirty="0" err="1"/>
              <a:t>StringValue</a:t>
            </a:r>
            <a:r>
              <a:rPr lang="en-US" sz="1400" dirty="0"/>
              <a:t>("1024"));</a:t>
            </a:r>
          </a:p>
          <a:p>
            <a:pPr>
              <a:lnSpc>
                <a:spcPts val="1240"/>
              </a:lnSpc>
            </a:pPr>
            <a:r>
              <a:rPr lang="en-US" sz="1400" dirty="0" err="1" smtClean="0"/>
              <a:t>pHelper.Install</a:t>
            </a:r>
            <a:r>
              <a:rPr lang="en-US" sz="1400" dirty="0" smtClean="0"/>
              <a:t> </a:t>
            </a:r>
            <a:r>
              <a:rPr lang="en-US" sz="1400" dirty="0"/>
              <a:t>(producer</a:t>
            </a:r>
            <a:r>
              <a:rPr lang="en-US" sz="1400" dirty="0" smtClean="0"/>
              <a:t>)</a:t>
            </a: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r>
              <a:rPr lang="en-US" sz="1400" dirty="0" err="1" smtClean="0"/>
              <a:t>ndnGlobalRoutingHelper</a:t>
            </a:r>
            <a:r>
              <a:rPr lang="en-US" sz="1400" dirty="0" smtClean="0"/>
              <a:t> = </a:t>
            </a:r>
            <a:r>
              <a:rPr lang="en-US" sz="1400" dirty="0" err="1" smtClean="0"/>
              <a:t>ndn</a:t>
            </a:r>
            <a:r>
              <a:rPr lang="en-US" sz="1400" dirty="0" err="1"/>
              <a:t>.</a:t>
            </a:r>
            <a:r>
              <a:rPr lang="en-US" sz="1400" dirty="0" err="1" smtClean="0"/>
              <a:t>GlobalRoutingHelper</a:t>
            </a:r>
            <a:r>
              <a:rPr lang="en-US" sz="1400" dirty="0" smtClean="0"/>
              <a:t> </a:t>
            </a:r>
            <a:r>
              <a:rPr lang="en-US" sz="1400" dirty="0" smtClean="0"/>
              <a:t>(</a:t>
            </a:r>
            <a:r>
              <a:rPr lang="en-US" sz="1400" dirty="0" smtClean="0"/>
              <a:t>)</a:t>
            </a:r>
            <a:endParaRPr lang="en-US" sz="1400" dirty="0"/>
          </a:p>
          <a:p>
            <a:pPr>
              <a:lnSpc>
                <a:spcPts val="1240"/>
              </a:lnSpc>
            </a:pPr>
            <a:r>
              <a:rPr lang="en-US" sz="1400" dirty="0" err="1"/>
              <a:t>ndnGlobalRoutingHelper</a:t>
            </a:r>
            <a:r>
              <a:rPr lang="en-US" sz="1400" dirty="0" err="1" smtClean="0"/>
              <a:t>.InstallAll</a:t>
            </a:r>
            <a:r>
              <a:rPr lang="en-US" sz="1400" dirty="0" smtClean="0"/>
              <a:t> (</a:t>
            </a:r>
            <a:r>
              <a:rPr lang="en-US" sz="1400" dirty="0" smtClean="0"/>
              <a:t>)</a:t>
            </a:r>
            <a:endParaRPr lang="en-US" sz="1400" dirty="0"/>
          </a:p>
          <a:p>
            <a:pPr>
              <a:lnSpc>
                <a:spcPts val="1240"/>
              </a:lnSpc>
            </a:pPr>
            <a:endParaRPr lang="en-US" sz="1400" dirty="0" smtClean="0"/>
          </a:p>
          <a:p>
            <a:pPr>
              <a:lnSpc>
                <a:spcPts val="1240"/>
              </a:lnSpc>
            </a:pPr>
            <a:endParaRPr lang="en-US" sz="1400" dirty="0"/>
          </a:p>
          <a:p>
            <a:pPr>
              <a:lnSpc>
                <a:spcPts val="1240"/>
              </a:lnSpc>
            </a:pPr>
            <a:r>
              <a:rPr lang="en-US" sz="1400" dirty="0"/>
              <a:t>#</a:t>
            </a:r>
            <a:r>
              <a:rPr lang="en-US" sz="1400" dirty="0" smtClean="0"/>
              <a:t> </a:t>
            </a:r>
            <a:r>
              <a:rPr lang="en-US" sz="1400" dirty="0"/>
              <a:t>Add /prefix origins to </a:t>
            </a:r>
            <a:r>
              <a:rPr lang="en-US" sz="1400" dirty="0" err="1"/>
              <a:t>ndn</a:t>
            </a:r>
            <a:r>
              <a:rPr lang="en-US" sz="1400" dirty="0"/>
              <a:t>::</a:t>
            </a:r>
            <a:r>
              <a:rPr lang="en-US" sz="1400" dirty="0" err="1"/>
              <a:t>GlobalRouter</a:t>
            </a:r>
            <a:endParaRPr lang="en-US" sz="1400" dirty="0"/>
          </a:p>
          <a:p>
            <a:pPr>
              <a:lnSpc>
                <a:spcPts val="1240"/>
              </a:lnSpc>
            </a:pPr>
            <a:r>
              <a:rPr lang="en-US" sz="1400" dirty="0" err="1" smtClean="0"/>
              <a:t>ndnGlobalRoutingHelper.AddOrigins</a:t>
            </a:r>
            <a:r>
              <a:rPr lang="en-US" sz="1400" dirty="0" smtClean="0"/>
              <a:t> (“/prefix”, </a:t>
            </a:r>
            <a:r>
              <a:rPr lang="en-US" sz="1400" dirty="0"/>
              <a:t>producer</a:t>
            </a:r>
            <a:r>
              <a:rPr lang="en-US" sz="1400" dirty="0" smtClean="0"/>
              <a:t>)</a:t>
            </a:r>
            <a:endParaRPr lang="en-US" sz="1400" dirty="0"/>
          </a:p>
          <a:p>
            <a:pPr>
              <a:lnSpc>
                <a:spcPts val="1240"/>
              </a:lnSpc>
            </a:pPr>
            <a:endParaRPr lang="en-US" sz="1400" dirty="0"/>
          </a:p>
          <a:p>
            <a:pPr>
              <a:lnSpc>
                <a:spcPts val="1240"/>
              </a:lnSpc>
            </a:pPr>
            <a:r>
              <a:rPr lang="en-US" sz="1400" dirty="0"/>
              <a:t>#</a:t>
            </a:r>
            <a:r>
              <a:rPr lang="en-US" sz="1400" dirty="0" smtClean="0"/>
              <a:t> </a:t>
            </a:r>
            <a:r>
              <a:rPr lang="en-US" sz="1400" dirty="0"/>
              <a:t>Calculate and install FIBs</a:t>
            </a:r>
          </a:p>
          <a:p>
            <a:pPr>
              <a:lnSpc>
                <a:spcPts val="1240"/>
              </a:lnSpc>
            </a:pPr>
            <a:r>
              <a:rPr lang="en-US" sz="1400" dirty="0" err="1" smtClean="0"/>
              <a:t>ndnGlobalRoutingHelper.CalculateRoutes</a:t>
            </a:r>
            <a:r>
              <a:rPr lang="en-US" sz="1400" dirty="0" smtClean="0"/>
              <a:t> </a:t>
            </a:r>
            <a:r>
              <a:rPr lang="en-US" sz="1400" dirty="0"/>
              <a:t>(</a:t>
            </a:r>
            <a:r>
              <a:rPr lang="en-US" sz="1400" dirty="0" smtClean="0"/>
              <a:t>)</a:t>
            </a:r>
            <a:endParaRPr lang="en-US" sz="1400" dirty="0"/>
          </a:p>
        </p:txBody>
      </p:sp>
      <p:sp>
        <p:nvSpPr>
          <p:cNvPr id="7" name="Slide Number Placeholder 6"/>
          <p:cNvSpPr>
            <a:spLocks noGrp="1"/>
          </p:cNvSpPr>
          <p:nvPr>
            <p:ph type="sldNum" sz="quarter" idx="12"/>
          </p:nvPr>
        </p:nvSpPr>
        <p:spPr/>
        <p:txBody>
          <a:bodyPr/>
          <a:lstStyle/>
          <a:p>
            <a:fld id="{7CC83F51-380F-B746-B12D-AEDA332A5623}" type="slidenum">
              <a:rPr lang="en-US" smtClean="0"/>
              <a:t>24</a:t>
            </a:fld>
            <a:endParaRPr lang="en-US"/>
          </a:p>
        </p:txBody>
      </p:sp>
      <p:sp>
        <p:nvSpPr>
          <p:cNvPr id="12" name="Content Placeholder 11"/>
          <p:cNvSpPr>
            <a:spLocks noGrp="1"/>
          </p:cNvSpPr>
          <p:nvPr>
            <p:ph sz="half" idx="13"/>
          </p:nvPr>
        </p:nvSpPr>
        <p:spPr/>
        <p:txBody>
          <a:bodyPr/>
          <a:lstStyle/>
          <a:p>
            <a:pPr>
              <a:lnSpc>
                <a:spcPts val="1240"/>
              </a:lnSpc>
            </a:pPr>
            <a:r>
              <a:rPr lang="en-US" sz="1400" dirty="0" smtClean="0"/>
              <a:t>Step 1.  Install NDN </a:t>
            </a:r>
            <a:r>
              <a:rPr lang="en-US" sz="1400" dirty="0"/>
              <a:t>stack on all </a:t>
            </a:r>
            <a:r>
              <a:rPr lang="en-US" sz="1400" dirty="0" smtClean="0"/>
              <a:t>nodes (like starting </a:t>
            </a:r>
            <a:r>
              <a:rPr lang="en-US" sz="1400" dirty="0" err="1" smtClean="0"/>
              <a:t>ccnd</a:t>
            </a:r>
            <a:r>
              <a:rPr lang="en-US" sz="1400" dirty="0" smtClean="0"/>
              <a:t> on a computer)</a:t>
            </a:r>
            <a:endParaRPr lang="en-US" sz="1400" dirty="0"/>
          </a:p>
          <a:p>
            <a:pPr>
              <a:lnSpc>
                <a:spcPts val="1240"/>
              </a:lnSpc>
            </a:pPr>
            <a:endParaRPr lang="en-US" sz="1400" dirty="0" smtClean="0"/>
          </a:p>
          <a:p>
            <a:pPr>
              <a:lnSpc>
                <a:spcPts val="1240"/>
              </a:lnSpc>
            </a:pPr>
            <a:endParaRPr lang="en-US" sz="1400" dirty="0" smtClean="0"/>
          </a:p>
          <a:p>
            <a:pPr>
              <a:lnSpc>
                <a:spcPts val="1240"/>
              </a:lnSpc>
            </a:pPr>
            <a:r>
              <a:rPr lang="en-US" sz="1400" dirty="0" smtClean="0"/>
              <a:t>Step 2.  Define which nodes will run applications</a:t>
            </a: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r>
              <a:rPr lang="en-US" sz="1400" dirty="0" smtClean="0"/>
              <a:t>Step 3.  “Install” applications on nodes</a:t>
            </a: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endParaRPr lang="en-US" sz="1400" dirty="0" smtClean="0"/>
          </a:p>
          <a:p>
            <a:pPr>
              <a:lnSpc>
                <a:spcPts val="1240"/>
              </a:lnSpc>
            </a:pPr>
            <a:endParaRPr lang="en-US" sz="1400" dirty="0"/>
          </a:p>
          <a:p>
            <a:pPr>
              <a:lnSpc>
                <a:spcPts val="1240"/>
              </a:lnSpc>
            </a:pPr>
            <a:endParaRPr lang="en-US" sz="1400" dirty="0" smtClean="0"/>
          </a:p>
          <a:p>
            <a:pPr>
              <a:lnSpc>
                <a:spcPts val="1240"/>
              </a:lnSpc>
            </a:pPr>
            <a:r>
              <a:rPr lang="en-US" sz="1400" dirty="0" smtClean="0"/>
              <a:t>Step 2.  Configure FIB</a:t>
            </a:r>
          </a:p>
          <a:p>
            <a:pPr marL="171450" indent="-171450">
              <a:lnSpc>
                <a:spcPts val="1240"/>
              </a:lnSpc>
              <a:buFont typeface="Arial"/>
              <a:buChar char="•"/>
            </a:pPr>
            <a:r>
              <a:rPr lang="en-US" sz="1400" dirty="0" smtClean="0"/>
              <a:t>manually</a:t>
            </a:r>
          </a:p>
          <a:p>
            <a:pPr marL="171450" indent="-171450">
              <a:lnSpc>
                <a:spcPts val="1240"/>
              </a:lnSpc>
              <a:buFont typeface="Arial"/>
              <a:buChar char="•"/>
            </a:pPr>
            <a:r>
              <a:rPr lang="en-US" sz="1400" dirty="0" smtClean="0"/>
              <a:t>using global routing controller (shown here)</a:t>
            </a:r>
            <a:endParaRPr lang="en-US" sz="1400" dirty="0"/>
          </a:p>
          <a:p>
            <a:pPr>
              <a:lnSpc>
                <a:spcPts val="1240"/>
              </a:lnSpc>
            </a:pPr>
            <a:endParaRPr lang="en-US" sz="1400" dirty="0" smtClean="0"/>
          </a:p>
        </p:txBody>
      </p:sp>
      <p:cxnSp>
        <p:nvCxnSpPr>
          <p:cNvPr id="13" name="Straight Connector 12"/>
          <p:cNvCxnSpPr/>
          <p:nvPr/>
        </p:nvCxnSpPr>
        <p:spPr>
          <a:xfrm>
            <a:off x="294350" y="13919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94350" y="2458720"/>
            <a:ext cx="844296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294350" y="4460240"/>
            <a:ext cx="844296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7400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26" end="2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xEl>
                                              <p:pRg st="27" end="2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29" end="2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xEl>
                                              <p:pRg st="30" end="3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Running the simulation (C++)</a:t>
            </a:r>
            <a:endParaRPr lang="en-US" dirty="0"/>
          </a:p>
        </p:txBody>
      </p:sp>
      <p:pic>
        <p:nvPicPr>
          <p:cNvPr id="11" name="Content Placeholder 10" descr="running-simulation-visualizer.png"/>
          <p:cNvPicPr>
            <a:picLocks noGrp="1" noChangeAspect="1"/>
          </p:cNvPicPr>
          <p:nvPr>
            <p:ph idx="1"/>
          </p:nvPr>
        </p:nvPicPr>
        <p:blipFill>
          <a:blip r:embed="rId2">
            <a:extLst>
              <a:ext uri="{28A0092B-C50C-407E-A947-70E740481C1C}">
                <a14:useLocalDpi xmlns:a14="http://schemas.microsoft.com/office/drawing/2010/main" val="0"/>
              </a:ext>
            </a:extLst>
          </a:blip>
          <a:srcRect l="-64532" r="-64532"/>
          <a:stretch>
            <a:fillRect/>
          </a:stretch>
        </p:blipFill>
        <p:spPr>
          <a:xfrm>
            <a:off x="588963" y="3373020"/>
            <a:ext cx="7914957" cy="3021430"/>
          </a:xfrm>
        </p:spPr>
      </p:pic>
      <p:sp>
        <p:nvSpPr>
          <p:cNvPr id="4" name="Slide Number Placeholder 3"/>
          <p:cNvSpPr>
            <a:spLocks noGrp="1"/>
          </p:cNvSpPr>
          <p:nvPr>
            <p:ph type="sldNum" sz="quarter" idx="12"/>
          </p:nvPr>
        </p:nvSpPr>
        <p:spPr/>
        <p:txBody>
          <a:bodyPr/>
          <a:lstStyle/>
          <a:p>
            <a:fld id="{7CC83F51-380F-B746-B12D-AEDA332A5623}" type="slidenum">
              <a:rPr lang="en-US" smtClean="0"/>
              <a:t>25</a:t>
            </a:fld>
            <a:endParaRPr lang="en-US"/>
          </a:p>
        </p:txBody>
      </p:sp>
      <p:sp>
        <p:nvSpPr>
          <p:cNvPr id="10" name="Content Placeholder 9"/>
          <p:cNvSpPr>
            <a:spLocks noGrp="1"/>
          </p:cNvSpPr>
          <p:nvPr>
            <p:ph sz="quarter" idx="13"/>
          </p:nvPr>
        </p:nvSpPr>
        <p:spPr>
          <a:xfrm>
            <a:off x="131763" y="874712"/>
            <a:ext cx="8866187" cy="1949768"/>
          </a:xfrm>
        </p:spPr>
        <p:txBody>
          <a:bodyPr>
            <a:noAutofit/>
          </a:bodyPr>
          <a:lstStyle/>
          <a:p>
            <a:pPr marL="342900" indent="-342900">
              <a:lnSpc>
                <a:spcPct val="100000"/>
              </a:lnSpc>
              <a:spcBef>
                <a:spcPts val="0"/>
              </a:spcBef>
              <a:buFont typeface="Arial"/>
              <a:buChar char="•"/>
            </a:pPr>
            <a:r>
              <a:rPr lang="en-US" sz="2000" dirty="0" smtClean="0"/>
              <a:t>Run C++ scenario</a:t>
            </a:r>
          </a:p>
          <a:p>
            <a:pPr marL="1085843" lvl="1" indent="-342900">
              <a:spcBef>
                <a:spcPts val="0"/>
              </a:spcBef>
              <a:buFont typeface="Arial"/>
              <a:buChar char="•"/>
            </a:pPr>
            <a:r>
              <a:rPr lang="en-US" sz="1600" dirty="0" smtClean="0"/>
              <a:t>./</a:t>
            </a:r>
            <a:r>
              <a:rPr lang="en-US" sz="1600" dirty="0" err="1" smtClean="0"/>
              <a:t>waf</a:t>
            </a:r>
            <a:r>
              <a:rPr lang="en-US" sz="1600" dirty="0" smtClean="0"/>
              <a:t> --run example1</a:t>
            </a:r>
          </a:p>
          <a:p>
            <a:pPr marL="1257291" lvl="2" indent="-342900">
              <a:spcBef>
                <a:spcPts val="0"/>
              </a:spcBef>
              <a:buFont typeface="Arial"/>
              <a:buChar char="•"/>
            </a:pPr>
            <a:r>
              <a:rPr lang="en-US" sz="1200" dirty="0" smtClean="0"/>
              <a:t>or ./</a:t>
            </a:r>
            <a:r>
              <a:rPr lang="en-US" sz="1200" dirty="0" err="1" smtClean="0"/>
              <a:t>waf</a:t>
            </a:r>
            <a:r>
              <a:rPr lang="en-US" sz="1200" dirty="0" smtClean="0"/>
              <a:t> &amp;&amp; ./build/example1</a:t>
            </a:r>
          </a:p>
          <a:p>
            <a:pPr marL="1257291" lvl="2" indent="-342900">
              <a:spcBef>
                <a:spcPts val="0"/>
              </a:spcBef>
              <a:buFont typeface="Arial"/>
              <a:buChar char="•"/>
            </a:pPr>
            <a:r>
              <a:rPr lang="en-US" sz="1200" dirty="0" smtClean="0"/>
              <a:t>or ./</a:t>
            </a:r>
            <a:r>
              <a:rPr lang="en-US" sz="1200" dirty="0" err="1" smtClean="0"/>
              <a:t>waf</a:t>
            </a:r>
            <a:r>
              <a:rPr lang="en-US" sz="1200" dirty="0" smtClean="0"/>
              <a:t> --run example1 --</a:t>
            </a:r>
            <a:r>
              <a:rPr lang="en-US" sz="1200" dirty="0" err="1" smtClean="0"/>
              <a:t>vis</a:t>
            </a:r>
            <a:endParaRPr lang="en-US" sz="1200" dirty="0" smtClean="0"/>
          </a:p>
          <a:p>
            <a:pPr marL="342900" indent="-342900">
              <a:spcBef>
                <a:spcPts val="0"/>
              </a:spcBef>
              <a:buFont typeface="Arial"/>
              <a:buChar char="•"/>
            </a:pPr>
            <a:r>
              <a:rPr lang="en-US" sz="2000" dirty="0" smtClean="0"/>
              <a:t>Run Python scenario</a:t>
            </a:r>
          </a:p>
          <a:p>
            <a:pPr marL="1085843" lvl="1" indent="-342900">
              <a:spcBef>
                <a:spcPts val="0"/>
              </a:spcBef>
              <a:buFont typeface="Arial"/>
              <a:buChar char="•"/>
            </a:pPr>
            <a:r>
              <a:rPr lang="en-US" sz="1600" dirty="0" smtClean="0"/>
              <a:t>python scenarios/example1.py</a:t>
            </a:r>
          </a:p>
          <a:p>
            <a:pPr marL="342900" indent="-342900">
              <a:spcBef>
                <a:spcPts val="0"/>
              </a:spcBef>
              <a:buFont typeface="Arial"/>
              <a:buChar char="•"/>
            </a:pPr>
            <a:endParaRPr lang="en-US" sz="2000" dirty="0"/>
          </a:p>
          <a:p>
            <a:pPr marL="342900" indent="-342900">
              <a:spcBef>
                <a:spcPts val="0"/>
              </a:spcBef>
              <a:buFont typeface="Arial"/>
              <a:buChar char="•"/>
            </a:pPr>
            <a:r>
              <a:rPr lang="en-US" sz="2000" dirty="0" smtClean="0"/>
              <a:t>If in debug mode</a:t>
            </a:r>
          </a:p>
          <a:p>
            <a:pPr marL="1085843" lvl="1" indent="-342900">
              <a:spcBef>
                <a:spcPts val="0"/>
              </a:spcBef>
              <a:buFont typeface="Arial"/>
              <a:buChar char="•"/>
            </a:pPr>
            <a:r>
              <a:rPr lang="en-US" sz="1600" dirty="0" smtClean="0"/>
              <a:t>NS_LOG=</a:t>
            </a:r>
            <a:r>
              <a:rPr lang="en-US" sz="1600" dirty="0" err="1" smtClean="0"/>
              <a:t>ndn.fw</a:t>
            </a:r>
            <a:r>
              <a:rPr lang="en-US" sz="1600" dirty="0" smtClean="0"/>
              <a:t> ./</a:t>
            </a:r>
            <a:r>
              <a:rPr lang="en-US" sz="1600" dirty="0" err="1" smtClean="0"/>
              <a:t>waf</a:t>
            </a:r>
            <a:r>
              <a:rPr lang="en-US" sz="1600" dirty="0" smtClean="0"/>
              <a:t> --run example1</a:t>
            </a:r>
            <a:endParaRPr lang="en-US" sz="1600" dirty="0" smtClean="0"/>
          </a:p>
        </p:txBody>
      </p:sp>
      <p:sp>
        <p:nvSpPr>
          <p:cNvPr id="12" name="TextBox 11"/>
          <p:cNvSpPr txBox="1"/>
          <p:nvPr/>
        </p:nvSpPr>
        <p:spPr>
          <a:xfrm>
            <a:off x="6692900" y="3609340"/>
            <a:ext cx="2304341" cy="2308324"/>
          </a:xfrm>
          <a:prstGeom prst="rect">
            <a:avLst/>
          </a:prstGeom>
          <a:noFill/>
        </p:spPr>
        <p:txBody>
          <a:bodyPr wrap="square" rtlCol="0">
            <a:spAutoFit/>
          </a:bodyPr>
          <a:lstStyle/>
          <a:p>
            <a:r>
              <a:rPr lang="en-US" dirty="0" smtClean="0"/>
              <a:t>Result if you followed the steps</a:t>
            </a:r>
          </a:p>
          <a:p>
            <a:endParaRPr lang="en-US" dirty="0"/>
          </a:p>
          <a:p>
            <a:endParaRPr lang="en-US" dirty="0" smtClean="0"/>
          </a:p>
          <a:p>
            <a:endParaRPr lang="en-US" dirty="0"/>
          </a:p>
          <a:p>
            <a:endParaRPr lang="en-US" dirty="0" smtClean="0"/>
          </a:p>
          <a:p>
            <a:r>
              <a:rPr lang="en-US" dirty="0" smtClean="0"/>
              <a:t>Same example is on</a:t>
            </a:r>
          </a:p>
          <a:p>
            <a:r>
              <a:rPr lang="en-US" dirty="0" smtClean="0">
                <a:hlinkClick r:id="rId3"/>
              </a:rPr>
              <a:t>http://ndnsim.net</a:t>
            </a:r>
            <a:r>
              <a:rPr lang="en-US" dirty="0" smtClean="0"/>
              <a:t> </a:t>
            </a:r>
            <a:endParaRPr lang="en-US" dirty="0"/>
          </a:p>
        </p:txBody>
      </p:sp>
      <p:sp>
        <p:nvSpPr>
          <p:cNvPr id="2" name="TextBox 1"/>
          <p:cNvSpPr txBox="1"/>
          <p:nvPr/>
        </p:nvSpPr>
        <p:spPr>
          <a:xfrm>
            <a:off x="135854" y="4967922"/>
            <a:ext cx="2529840"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Hint: using right click on a node in visualizer, it is possible to check FIB, PIT, and CS contents on the node during the active simulation</a:t>
            </a:r>
            <a:endParaRPr lang="en-US" dirty="0"/>
          </a:p>
        </p:txBody>
      </p:sp>
    </p:spTree>
    <p:extLst>
      <p:ext uri="{BB962C8B-B14F-4D97-AF65-F5344CB8AC3E}">
        <p14:creationId xmlns:p14="http://schemas.microsoft.com/office/powerpoint/2010/main" val="3135529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Logging in debug mode</a:t>
            </a:r>
            <a:endParaRPr lang="en-US" dirty="0"/>
          </a:p>
        </p:txBody>
      </p:sp>
      <p:sp>
        <p:nvSpPr>
          <p:cNvPr id="7" name="Content Placeholder 6"/>
          <p:cNvSpPr>
            <a:spLocks noGrp="1"/>
          </p:cNvSpPr>
          <p:nvPr>
            <p:ph idx="1"/>
          </p:nvPr>
        </p:nvSpPr>
        <p:spPr/>
        <p:txBody>
          <a:bodyPr>
            <a:normAutofit fontScale="55000" lnSpcReduction="20000"/>
          </a:bodyPr>
          <a:lstStyle/>
          <a:p>
            <a:r>
              <a:rPr lang="en-US" dirty="0" smtClean="0"/>
              <a:t>Should be used </a:t>
            </a:r>
            <a:r>
              <a:rPr lang="en-US" b="1" dirty="0" smtClean="0"/>
              <a:t>ONLY</a:t>
            </a:r>
            <a:r>
              <a:rPr lang="en-US" dirty="0" smtClean="0"/>
              <a:t> for developing/debugging purposes</a:t>
            </a:r>
          </a:p>
          <a:p>
            <a:r>
              <a:rPr lang="en-US" dirty="0" smtClean="0"/>
              <a:t>Actual simulation </a:t>
            </a:r>
            <a:r>
              <a:rPr lang="en-US" b="1" dirty="0" smtClean="0"/>
              <a:t>SHOULD</a:t>
            </a:r>
            <a:r>
              <a:rPr lang="en-US" dirty="0" smtClean="0"/>
              <a:t> be run in optimized mode</a:t>
            </a:r>
          </a:p>
          <a:p>
            <a:pPr lvl="1"/>
            <a:r>
              <a:rPr lang="en-US" dirty="0" smtClean="0"/>
              <a:t>much faster</a:t>
            </a:r>
          </a:p>
          <a:p>
            <a:pPr lvl="1"/>
            <a:r>
              <a:rPr lang="en-US" dirty="0" smtClean="0"/>
              <a:t>all logging is disabled</a:t>
            </a:r>
          </a:p>
          <a:p>
            <a:r>
              <a:rPr lang="en-US" dirty="0"/>
              <a:t>A</a:t>
            </a:r>
            <a:r>
              <a:rPr lang="en-US" dirty="0" smtClean="0"/>
              <a:t>vailable debug loggings in ndnSIM:</a:t>
            </a:r>
          </a:p>
          <a:p>
            <a:pPr lvl="1"/>
            <a:r>
              <a:rPr lang="en-US" dirty="0"/>
              <a:t>ndn.L3Protocol, </a:t>
            </a:r>
            <a:r>
              <a:rPr lang="en-US" dirty="0" err="1"/>
              <a:t>ndn.IpFaceStack</a:t>
            </a:r>
            <a:endParaRPr lang="en-US" dirty="0"/>
          </a:p>
          <a:p>
            <a:pPr lvl="1"/>
            <a:r>
              <a:rPr lang="en-US" dirty="0" err="1" smtClean="0"/>
              <a:t>ndn.Interest</a:t>
            </a:r>
            <a:r>
              <a:rPr lang="en-US" dirty="0"/>
              <a:t>, </a:t>
            </a:r>
            <a:r>
              <a:rPr lang="en-US" dirty="0" err="1"/>
              <a:t>ndn.Data</a:t>
            </a:r>
            <a:endParaRPr lang="en-US" dirty="0"/>
          </a:p>
          <a:p>
            <a:pPr lvl="1"/>
            <a:r>
              <a:rPr lang="en-US" b="1" dirty="0" err="1" smtClean="0"/>
              <a:t>ndn.Face</a:t>
            </a:r>
            <a:r>
              <a:rPr lang="en-US" b="1" dirty="0"/>
              <a:t>, </a:t>
            </a:r>
            <a:r>
              <a:rPr lang="en-US" b="1" dirty="0" err="1"/>
              <a:t>ndn.NetDeviceFace</a:t>
            </a:r>
            <a:r>
              <a:rPr lang="en-US" b="1" dirty="0"/>
              <a:t>, </a:t>
            </a:r>
            <a:r>
              <a:rPr lang="en-US" b="1" dirty="0" err="1"/>
              <a:t>ndn.AppFace</a:t>
            </a:r>
            <a:r>
              <a:rPr lang="en-US" b="1" dirty="0"/>
              <a:t>, </a:t>
            </a:r>
            <a:r>
              <a:rPr lang="en-US" b="1" dirty="0" err="1"/>
              <a:t>ndn.ApiFace</a:t>
            </a:r>
            <a:r>
              <a:rPr lang="en-US" b="1" dirty="0"/>
              <a:t>, </a:t>
            </a:r>
            <a:r>
              <a:rPr lang="en-US" b="1" dirty="0" err="1"/>
              <a:t>ndn.TcpFace</a:t>
            </a:r>
            <a:r>
              <a:rPr lang="en-US" b="1" dirty="0"/>
              <a:t>, </a:t>
            </a:r>
            <a:r>
              <a:rPr lang="en-US" b="1" dirty="0" err="1"/>
              <a:t>ndn.UdpFace</a:t>
            </a:r>
            <a:endParaRPr lang="en-US" b="1" dirty="0"/>
          </a:p>
          <a:p>
            <a:pPr lvl="1"/>
            <a:r>
              <a:rPr lang="en-US" b="1" dirty="0" err="1" smtClean="0"/>
              <a:t>ndn.App</a:t>
            </a:r>
            <a:r>
              <a:rPr lang="en-US" b="1" dirty="0"/>
              <a:t>, </a:t>
            </a:r>
            <a:r>
              <a:rPr lang="en-US" b="1" dirty="0" err="1"/>
              <a:t>ndn.Consumer</a:t>
            </a:r>
            <a:r>
              <a:rPr lang="en-US" dirty="0"/>
              <a:t>, </a:t>
            </a:r>
            <a:r>
              <a:rPr lang="en-US" dirty="0" err="1"/>
              <a:t>ndn.ConsumerBatches</a:t>
            </a:r>
            <a:r>
              <a:rPr lang="en-US" dirty="0"/>
              <a:t>, </a:t>
            </a:r>
            <a:r>
              <a:rPr lang="en-US" dirty="0" err="1"/>
              <a:t>ndn.ConsumerCbr</a:t>
            </a:r>
            <a:r>
              <a:rPr lang="en-US" dirty="0"/>
              <a:t>, </a:t>
            </a:r>
            <a:r>
              <a:rPr lang="en-US" dirty="0" err="1"/>
              <a:t>ndn.ConsumerWindow</a:t>
            </a:r>
            <a:r>
              <a:rPr lang="en-US" dirty="0"/>
              <a:t>, </a:t>
            </a:r>
            <a:r>
              <a:rPr lang="en-US" dirty="0" err="1"/>
              <a:t>ndn.ConsumerZipfMandelbrot</a:t>
            </a:r>
            <a:r>
              <a:rPr lang="en-US" dirty="0"/>
              <a:t>, </a:t>
            </a:r>
            <a:r>
              <a:rPr lang="en-US" b="1" dirty="0" err="1"/>
              <a:t>ndn.Producer</a:t>
            </a:r>
            <a:endParaRPr lang="en-US" b="1" dirty="0"/>
          </a:p>
          <a:p>
            <a:pPr lvl="1"/>
            <a:r>
              <a:rPr lang="en-US" dirty="0" err="1" smtClean="0"/>
              <a:t>ndn.StackHelper</a:t>
            </a:r>
            <a:r>
              <a:rPr lang="en-US" dirty="0"/>
              <a:t>, </a:t>
            </a:r>
            <a:r>
              <a:rPr lang="en-US" dirty="0" err="1"/>
              <a:t>ndn.AppHelper</a:t>
            </a:r>
            <a:r>
              <a:rPr lang="en-US" dirty="0"/>
              <a:t>, </a:t>
            </a:r>
            <a:r>
              <a:rPr lang="en-US" dirty="0" err="1"/>
              <a:t>ndn.GlobalRoutingHelper</a:t>
            </a:r>
            <a:r>
              <a:rPr lang="en-US" dirty="0"/>
              <a:t>, </a:t>
            </a:r>
            <a:r>
              <a:rPr lang="en-US" dirty="0" err="1"/>
              <a:t>ndn.HeaderHelper</a:t>
            </a:r>
            <a:r>
              <a:rPr lang="en-US" dirty="0"/>
              <a:t>, </a:t>
            </a:r>
            <a:r>
              <a:rPr lang="en-US" dirty="0" err="1"/>
              <a:t>ndn.LinkControlHelper</a:t>
            </a:r>
            <a:r>
              <a:rPr lang="en-US" dirty="0"/>
              <a:t>, </a:t>
            </a:r>
            <a:r>
              <a:rPr lang="en-US" dirty="0" err="1"/>
              <a:t>ndn.IpFacesHelper</a:t>
            </a:r>
            <a:endParaRPr lang="en-US" dirty="0"/>
          </a:p>
          <a:p>
            <a:pPr lvl="1"/>
            <a:r>
              <a:rPr lang="en-US" dirty="0" err="1" smtClean="0"/>
              <a:t>ndn.AppDelayTracer</a:t>
            </a:r>
            <a:r>
              <a:rPr lang="en-US" dirty="0"/>
              <a:t>, </a:t>
            </a:r>
            <a:r>
              <a:rPr lang="en-US" dirty="0" err="1"/>
              <a:t>ndn.CsTracer</a:t>
            </a:r>
            <a:r>
              <a:rPr lang="en-US" dirty="0"/>
              <a:t>, ndn.L3RateTracer, ndn.L3AggregateTracer</a:t>
            </a:r>
          </a:p>
          <a:p>
            <a:pPr lvl="1"/>
            <a:r>
              <a:rPr lang="en-US" dirty="0" err="1" smtClean="0"/>
              <a:t>ndn.Limits</a:t>
            </a:r>
            <a:r>
              <a:rPr lang="en-US" dirty="0"/>
              <a:t>, </a:t>
            </a:r>
            <a:r>
              <a:rPr lang="en-US" dirty="0" err="1"/>
              <a:t>ndn.Limits.Rate</a:t>
            </a:r>
            <a:r>
              <a:rPr lang="en-US" dirty="0"/>
              <a:t>, </a:t>
            </a:r>
            <a:r>
              <a:rPr lang="en-US" dirty="0" err="1"/>
              <a:t>ndn.Limits.Window</a:t>
            </a:r>
            <a:r>
              <a:rPr lang="en-US" dirty="0"/>
              <a:t>, </a:t>
            </a:r>
            <a:r>
              <a:rPr lang="en-US" dirty="0" err="1"/>
              <a:t>ndn.RttEstimator</a:t>
            </a:r>
            <a:r>
              <a:rPr lang="en-US" dirty="0"/>
              <a:t>, </a:t>
            </a:r>
            <a:r>
              <a:rPr lang="en-US" dirty="0" err="1"/>
              <a:t>ndn.RttMeanDeviation</a:t>
            </a:r>
            <a:endParaRPr lang="en-US" dirty="0"/>
          </a:p>
          <a:p>
            <a:pPr lvl="1"/>
            <a:r>
              <a:rPr lang="en-US" dirty="0" err="1" smtClean="0"/>
              <a:t>ndn.cs.ContentStore</a:t>
            </a:r>
            <a:r>
              <a:rPr lang="en-US" dirty="0"/>
              <a:t>, </a:t>
            </a:r>
            <a:r>
              <a:rPr lang="en-US" dirty="0" err="1"/>
              <a:t>ndn.cs.Fifo</a:t>
            </a:r>
            <a:r>
              <a:rPr lang="en-US" dirty="0"/>
              <a:t>, </a:t>
            </a:r>
            <a:r>
              <a:rPr lang="en-US" dirty="0" err="1"/>
              <a:t>ndn.cs.Fifo</a:t>
            </a:r>
            <a:r>
              <a:rPr lang="en-US" dirty="0"/>
              <a:t>::Freshness, </a:t>
            </a:r>
            <a:r>
              <a:rPr lang="en-US" dirty="0" err="1"/>
              <a:t>ndn.cs.Fifo</a:t>
            </a:r>
            <a:r>
              <a:rPr lang="en-US" dirty="0"/>
              <a:t>::</a:t>
            </a:r>
            <a:r>
              <a:rPr lang="en-US" dirty="0" err="1"/>
              <a:t>LifetimeStats</a:t>
            </a:r>
            <a:r>
              <a:rPr lang="en-US" dirty="0"/>
              <a:t>, </a:t>
            </a:r>
            <a:r>
              <a:rPr lang="en-US" dirty="0" err="1"/>
              <a:t>ndn.cs.Freshness.Fifo</a:t>
            </a:r>
            <a:r>
              <a:rPr lang="en-US" dirty="0"/>
              <a:t>, </a:t>
            </a:r>
            <a:r>
              <a:rPr lang="en-US" dirty="0" err="1"/>
              <a:t>ndn.cs.Freshness.Lfu</a:t>
            </a:r>
            <a:r>
              <a:rPr lang="en-US" dirty="0"/>
              <a:t>, </a:t>
            </a:r>
            <a:r>
              <a:rPr lang="en-US" dirty="0" err="1"/>
              <a:t>ndn.cs.Freshness.Lru</a:t>
            </a:r>
            <a:r>
              <a:rPr lang="en-US" dirty="0"/>
              <a:t>, </a:t>
            </a:r>
            <a:r>
              <a:rPr lang="en-US" dirty="0" err="1"/>
              <a:t>ndn.cs.Freshness.Random</a:t>
            </a:r>
            <a:r>
              <a:rPr lang="en-US" dirty="0"/>
              <a:t>, </a:t>
            </a:r>
            <a:r>
              <a:rPr lang="en-US" dirty="0" err="1"/>
              <a:t>ndn.cs.Lfu</a:t>
            </a:r>
            <a:r>
              <a:rPr lang="en-US" dirty="0"/>
              <a:t>, </a:t>
            </a:r>
            <a:r>
              <a:rPr lang="en-US" dirty="0" err="1"/>
              <a:t>ndn.cs.Lfu</a:t>
            </a:r>
            <a:r>
              <a:rPr lang="en-US" dirty="0"/>
              <a:t>::Freshness, </a:t>
            </a:r>
            <a:r>
              <a:rPr lang="en-US" dirty="0" err="1"/>
              <a:t>ndn.cs.Lfu</a:t>
            </a:r>
            <a:r>
              <a:rPr lang="en-US" dirty="0"/>
              <a:t>::</a:t>
            </a:r>
            <a:r>
              <a:rPr lang="en-US" dirty="0" err="1"/>
              <a:t>LifetimeStats</a:t>
            </a:r>
            <a:r>
              <a:rPr lang="en-US" dirty="0"/>
              <a:t>, </a:t>
            </a:r>
            <a:r>
              <a:rPr lang="en-US" dirty="0" err="1"/>
              <a:t>ndn.cs.Lru</a:t>
            </a:r>
            <a:r>
              <a:rPr lang="en-US" dirty="0"/>
              <a:t>, </a:t>
            </a:r>
            <a:r>
              <a:rPr lang="en-US" dirty="0" err="1"/>
              <a:t>ndn.cs.Lru</a:t>
            </a:r>
            <a:r>
              <a:rPr lang="en-US" dirty="0"/>
              <a:t>::Freshness, </a:t>
            </a:r>
            <a:r>
              <a:rPr lang="en-US" dirty="0" err="1"/>
              <a:t>ndn.cs.Lru</a:t>
            </a:r>
            <a:r>
              <a:rPr lang="en-US" dirty="0"/>
              <a:t>::</a:t>
            </a:r>
            <a:r>
              <a:rPr lang="en-US" dirty="0" err="1"/>
              <a:t>LifetimeStats</a:t>
            </a:r>
            <a:r>
              <a:rPr lang="en-US" dirty="0"/>
              <a:t>, </a:t>
            </a:r>
            <a:r>
              <a:rPr lang="en-US" dirty="0" err="1"/>
              <a:t>ndn.cs.Nocache</a:t>
            </a:r>
            <a:r>
              <a:rPr lang="en-US" dirty="0"/>
              <a:t>, </a:t>
            </a:r>
            <a:r>
              <a:rPr lang="en-US" dirty="0" err="1"/>
              <a:t>ndn.cs.Random</a:t>
            </a:r>
            <a:r>
              <a:rPr lang="en-US" dirty="0"/>
              <a:t>, </a:t>
            </a:r>
            <a:r>
              <a:rPr lang="en-US" dirty="0" err="1"/>
              <a:t>ndn.cs.Random</a:t>
            </a:r>
            <a:r>
              <a:rPr lang="en-US" dirty="0"/>
              <a:t>::Freshness, </a:t>
            </a:r>
            <a:r>
              <a:rPr lang="en-US" dirty="0" err="1"/>
              <a:t>ndn.cs.Random</a:t>
            </a:r>
            <a:r>
              <a:rPr lang="en-US" dirty="0"/>
              <a:t>::</a:t>
            </a:r>
            <a:r>
              <a:rPr lang="en-US" dirty="0" err="1"/>
              <a:t>LifetimeStats</a:t>
            </a:r>
            <a:r>
              <a:rPr lang="en-US" dirty="0"/>
              <a:t>, </a:t>
            </a:r>
            <a:r>
              <a:rPr lang="en-US" dirty="0" err="1"/>
              <a:t>ndn.cs.Stats.Fifo</a:t>
            </a:r>
            <a:r>
              <a:rPr lang="en-US" dirty="0"/>
              <a:t>, </a:t>
            </a:r>
            <a:r>
              <a:rPr lang="en-US" dirty="0" err="1"/>
              <a:t>ndn.cs.Stats.Lfu</a:t>
            </a:r>
            <a:r>
              <a:rPr lang="en-US" dirty="0"/>
              <a:t>, </a:t>
            </a:r>
            <a:r>
              <a:rPr lang="en-US" dirty="0" err="1"/>
              <a:t>ndn.cs.Stats.Lru</a:t>
            </a:r>
            <a:r>
              <a:rPr lang="en-US" dirty="0"/>
              <a:t>, </a:t>
            </a:r>
            <a:r>
              <a:rPr lang="en-US" dirty="0" err="1"/>
              <a:t>ndn.cs.Stats.Random</a:t>
            </a:r>
            <a:endParaRPr lang="en-US" dirty="0"/>
          </a:p>
          <a:p>
            <a:pPr lvl="1"/>
            <a:r>
              <a:rPr lang="en-US" dirty="0" err="1" smtClean="0"/>
              <a:t>ndn.fib.Entry</a:t>
            </a:r>
            <a:r>
              <a:rPr lang="en-US" dirty="0"/>
              <a:t>, </a:t>
            </a:r>
            <a:r>
              <a:rPr lang="en-US" dirty="0" err="1"/>
              <a:t>ndn.fib.FibImpl</a:t>
            </a:r>
            <a:endParaRPr lang="en-US" dirty="0"/>
          </a:p>
          <a:p>
            <a:pPr lvl="1"/>
            <a:r>
              <a:rPr lang="en-US" b="1" dirty="0" err="1" smtClean="0"/>
              <a:t>ndn.fw</a:t>
            </a:r>
            <a:r>
              <a:rPr lang="en-US" dirty="0"/>
              <a:t>, </a:t>
            </a:r>
            <a:r>
              <a:rPr lang="en-US" b="1" dirty="0" err="1"/>
              <a:t>ndn.fw.BestRoute</a:t>
            </a:r>
            <a:r>
              <a:rPr lang="en-US" dirty="0"/>
              <a:t>, </a:t>
            </a:r>
            <a:r>
              <a:rPr lang="en-US" dirty="0" err="1"/>
              <a:t>ndn.fw.BestRoute.PerOutFaceLimits</a:t>
            </a:r>
            <a:r>
              <a:rPr lang="en-US" dirty="0"/>
              <a:t>, </a:t>
            </a:r>
            <a:r>
              <a:rPr lang="en-US" dirty="0" err="1"/>
              <a:t>ndn.fw.BestRoute.PerOutFaceLimits.PerFibLimits</a:t>
            </a:r>
            <a:r>
              <a:rPr lang="en-US" dirty="0"/>
              <a:t>, </a:t>
            </a:r>
            <a:r>
              <a:rPr lang="en-US" dirty="0" err="1"/>
              <a:t>ndn.fw.Flooding</a:t>
            </a:r>
            <a:r>
              <a:rPr lang="en-US" dirty="0"/>
              <a:t>, </a:t>
            </a:r>
            <a:r>
              <a:rPr lang="en-US" dirty="0" err="1"/>
              <a:t>ndn.fw.Flooding.PerOutFaceLimits</a:t>
            </a:r>
            <a:r>
              <a:rPr lang="en-US" dirty="0"/>
              <a:t>, </a:t>
            </a:r>
            <a:r>
              <a:rPr lang="en-US" dirty="0" err="1"/>
              <a:t>ndn.fw.Flooding.PerOutFaceLimits.PerFibLimits</a:t>
            </a:r>
            <a:r>
              <a:rPr lang="en-US" dirty="0"/>
              <a:t>, </a:t>
            </a:r>
            <a:r>
              <a:rPr lang="en-US" dirty="0" err="1"/>
              <a:t>ndn.fw.GreenYellowRed</a:t>
            </a:r>
            <a:r>
              <a:rPr lang="en-US" dirty="0"/>
              <a:t>, </a:t>
            </a:r>
            <a:r>
              <a:rPr lang="en-US" dirty="0" err="1"/>
              <a:t>ndn.fw.Nacks</a:t>
            </a:r>
            <a:r>
              <a:rPr lang="en-US" dirty="0"/>
              <a:t>, </a:t>
            </a:r>
            <a:r>
              <a:rPr lang="en-US" dirty="0" err="1"/>
              <a:t>ndn.fw.SmartFlooding</a:t>
            </a:r>
            <a:r>
              <a:rPr lang="en-US" dirty="0"/>
              <a:t>, </a:t>
            </a:r>
            <a:r>
              <a:rPr lang="en-US" dirty="0" err="1"/>
              <a:t>ndn.fw.SmartFlooding.PerOutFaceLimits</a:t>
            </a:r>
            <a:r>
              <a:rPr lang="en-US" dirty="0"/>
              <a:t>, </a:t>
            </a:r>
            <a:r>
              <a:rPr lang="en-US" dirty="0" err="1"/>
              <a:t>ndn.fw.SmartFlooding.PerOutFaceLimits.PerFibLimits</a:t>
            </a:r>
            <a:endParaRPr lang="en-US" dirty="0"/>
          </a:p>
          <a:p>
            <a:pPr lvl="1"/>
            <a:r>
              <a:rPr lang="en-US" dirty="0" err="1" smtClean="0"/>
              <a:t>ndn.Pit</a:t>
            </a:r>
            <a:r>
              <a:rPr lang="en-US" dirty="0"/>
              <a:t>, </a:t>
            </a:r>
            <a:r>
              <a:rPr lang="en-US" dirty="0" err="1"/>
              <a:t>ndn.pit.Entry</a:t>
            </a:r>
            <a:r>
              <a:rPr lang="en-US" dirty="0"/>
              <a:t>, </a:t>
            </a:r>
            <a:r>
              <a:rPr lang="en-US" dirty="0" err="1"/>
              <a:t>ndn.pit.Lru</a:t>
            </a:r>
            <a:r>
              <a:rPr lang="en-US" dirty="0"/>
              <a:t>, </a:t>
            </a:r>
            <a:r>
              <a:rPr lang="en-US" dirty="0" err="1"/>
              <a:t>ndn.pit.Lru</a:t>
            </a:r>
            <a:r>
              <a:rPr lang="en-US" dirty="0"/>
              <a:t>::</a:t>
            </a:r>
            <a:r>
              <a:rPr lang="en-US" dirty="0" err="1"/>
              <a:t>AggregateStats</a:t>
            </a:r>
            <a:r>
              <a:rPr lang="en-US" dirty="0"/>
              <a:t>, </a:t>
            </a:r>
            <a:r>
              <a:rPr lang="en-US" dirty="0" err="1"/>
              <a:t>ndn.pit.Persistent</a:t>
            </a:r>
            <a:r>
              <a:rPr lang="en-US" dirty="0"/>
              <a:t>, </a:t>
            </a:r>
            <a:r>
              <a:rPr lang="en-US" dirty="0" err="1"/>
              <a:t>ndn.pit.Persistent</a:t>
            </a:r>
            <a:r>
              <a:rPr lang="en-US" dirty="0"/>
              <a:t>::</a:t>
            </a:r>
            <a:r>
              <a:rPr lang="en-US" dirty="0" err="1"/>
              <a:t>AggregateStats</a:t>
            </a:r>
            <a:r>
              <a:rPr lang="en-US" dirty="0"/>
              <a:t>, </a:t>
            </a:r>
            <a:r>
              <a:rPr lang="en-US" dirty="0" err="1"/>
              <a:t>ndn.pit.PitImpl</a:t>
            </a:r>
            <a:r>
              <a:rPr lang="en-US" dirty="0"/>
              <a:t>, </a:t>
            </a:r>
            <a:r>
              <a:rPr lang="en-US" dirty="0" err="1"/>
              <a:t>ndn.pit.Random</a:t>
            </a:r>
            <a:r>
              <a:rPr lang="en-US" dirty="0"/>
              <a:t>, </a:t>
            </a:r>
            <a:r>
              <a:rPr lang="en-US" dirty="0" err="1"/>
              <a:t>ndn.pit.Random</a:t>
            </a:r>
            <a:r>
              <a:rPr lang="en-US" dirty="0"/>
              <a:t>::</a:t>
            </a:r>
            <a:r>
              <a:rPr lang="en-US" dirty="0" err="1"/>
              <a:t>AggregateStats</a:t>
            </a:r>
            <a:r>
              <a:rPr lang="en-US" dirty="0"/>
              <a:t>, </a:t>
            </a:r>
            <a:r>
              <a:rPr lang="en-US" dirty="0" err="1"/>
              <a:t>ndn.pit.SerializedSize</a:t>
            </a:r>
            <a:r>
              <a:rPr lang="en-US" dirty="0"/>
              <a:t>, </a:t>
            </a:r>
            <a:r>
              <a:rPr lang="en-US" dirty="0" err="1"/>
              <a:t>ndn.pit.SerializedSize</a:t>
            </a:r>
            <a:r>
              <a:rPr lang="en-US" dirty="0"/>
              <a:t>::</a:t>
            </a:r>
            <a:r>
              <a:rPr lang="en-US" dirty="0" err="1"/>
              <a:t>AggregateStats</a:t>
            </a:r>
            <a:endParaRPr lang="en-US" dirty="0"/>
          </a:p>
          <a:p>
            <a:pPr lvl="1"/>
            <a:endParaRPr lang="en-US" dirty="0" err="1"/>
          </a:p>
        </p:txBody>
      </p:sp>
      <p:sp>
        <p:nvSpPr>
          <p:cNvPr id="4" name="Slide Number Placeholder 3"/>
          <p:cNvSpPr>
            <a:spLocks noGrp="1"/>
          </p:cNvSpPr>
          <p:nvPr>
            <p:ph type="sldNum" sz="quarter" idx="12"/>
          </p:nvPr>
        </p:nvSpPr>
        <p:spPr/>
        <p:txBody>
          <a:bodyPr/>
          <a:lstStyle/>
          <a:p>
            <a:fld id="{7CC83F51-380F-B746-B12D-AEDA332A5623}" type="slidenum">
              <a:rPr lang="en-US" smtClean="0"/>
              <a:t>26</a:t>
            </a:fld>
            <a:endParaRPr lang="en-US"/>
          </a:p>
        </p:txBody>
      </p:sp>
    </p:spTree>
    <p:extLst>
      <p:ext uri="{BB962C8B-B14F-4D97-AF65-F5344CB8AC3E}">
        <p14:creationId xmlns:p14="http://schemas.microsoft.com/office/powerpoint/2010/main" val="3706737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debug mode (cont.)</a:t>
            </a:r>
            <a:endParaRPr lang="en-US" dirty="0"/>
          </a:p>
        </p:txBody>
      </p:sp>
      <p:sp>
        <p:nvSpPr>
          <p:cNvPr id="3" name="Content Placeholder 2"/>
          <p:cNvSpPr>
            <a:spLocks noGrp="1"/>
          </p:cNvSpPr>
          <p:nvPr>
            <p:ph idx="1"/>
          </p:nvPr>
        </p:nvSpPr>
        <p:spPr/>
        <p:txBody>
          <a:bodyPr/>
          <a:lstStyle/>
          <a:p>
            <a:r>
              <a:rPr lang="en-US" dirty="0" smtClean="0"/>
              <a:t>Selecting several several loggings</a:t>
            </a:r>
          </a:p>
          <a:p>
            <a:pPr lvl="1"/>
            <a:r>
              <a:rPr lang="en-US" dirty="0" smtClean="0"/>
              <a:t>NS_LOG=</a:t>
            </a:r>
            <a:r>
              <a:rPr lang="en-US" dirty="0" err="1" smtClean="0"/>
              <a:t>ndn.fw:ndn.fw.BestRoute:ndn.Consumer</a:t>
            </a:r>
            <a:r>
              <a:rPr lang="en-US" dirty="0" smtClean="0"/>
              <a:t> ./</a:t>
            </a:r>
            <a:r>
              <a:rPr lang="en-US" dirty="0" err="1" smtClean="0"/>
              <a:t>waf</a:t>
            </a:r>
            <a:r>
              <a:rPr lang="en-US" dirty="0" smtClean="0"/>
              <a:t> --run=example1</a:t>
            </a:r>
          </a:p>
          <a:p>
            <a:r>
              <a:rPr lang="en-US" dirty="0" smtClean="0"/>
              <a:t>Select all loggings (including from the NS-3)</a:t>
            </a:r>
          </a:p>
          <a:p>
            <a:pPr lvl="1"/>
            <a:r>
              <a:rPr lang="en-US" dirty="0" smtClean="0"/>
              <a:t>NS_LOG=* ./</a:t>
            </a:r>
            <a:r>
              <a:rPr lang="en-US" dirty="0" err="1" smtClean="0"/>
              <a:t>waf</a:t>
            </a:r>
            <a:r>
              <a:rPr lang="en-US" dirty="0" smtClean="0"/>
              <a:t> --run=example1</a:t>
            </a:r>
          </a:p>
          <a:p>
            <a:pPr lvl="1"/>
            <a:endParaRPr lang="en-US" dirty="0"/>
          </a:p>
          <a:p>
            <a:endParaRPr lang="en-US" b="1" dirty="0" smtClean="0"/>
          </a:p>
          <a:p>
            <a:endParaRPr lang="en-US" b="1" dirty="0"/>
          </a:p>
          <a:p>
            <a:r>
              <a:rPr lang="en-US" b="1" dirty="0" smtClean="0"/>
              <a:t>DO NOT USE LOGGING TO GET METRICS</a:t>
            </a:r>
          </a:p>
          <a:p>
            <a:pPr lvl="1"/>
            <a:r>
              <a:rPr lang="en-US" dirty="0" smtClean="0"/>
              <a:t>use existing tracing helpers or write your own</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27</a:t>
            </a:fld>
            <a:endParaRPr lang="en-US"/>
          </a:p>
        </p:txBody>
      </p:sp>
    </p:spTree>
    <p:extLst>
      <p:ext uri="{BB962C8B-B14F-4D97-AF65-F5344CB8AC3E}">
        <p14:creationId xmlns:p14="http://schemas.microsoft.com/office/powerpoint/2010/main" val="523809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metrics (supported only in C++)</a:t>
            </a:r>
            <a:endParaRPr lang="en-US" dirty="0"/>
          </a:p>
        </p:txBody>
      </p:sp>
      <p:sp>
        <p:nvSpPr>
          <p:cNvPr id="3" name="Content Placeholder 2"/>
          <p:cNvSpPr>
            <a:spLocks noGrp="1"/>
          </p:cNvSpPr>
          <p:nvPr>
            <p:ph idx="1"/>
          </p:nvPr>
        </p:nvSpPr>
        <p:spPr>
          <a:xfrm>
            <a:off x="131784" y="874654"/>
            <a:ext cx="3861095" cy="5653560"/>
          </a:xfrm>
        </p:spPr>
        <p:txBody>
          <a:bodyPr>
            <a:normAutofit fontScale="55000" lnSpcReduction="20000"/>
          </a:bodyPr>
          <a:lstStyle/>
          <a:p>
            <a:r>
              <a:rPr lang="en-US" dirty="0"/>
              <a:t>http://</a:t>
            </a:r>
            <a:r>
              <a:rPr lang="en-US" dirty="0" err="1"/>
              <a:t>ndnsim.net</a:t>
            </a:r>
            <a:r>
              <a:rPr lang="en-US" dirty="0"/>
              <a:t>/</a:t>
            </a:r>
            <a:r>
              <a:rPr lang="en-US" dirty="0" err="1"/>
              <a:t>metric.html</a:t>
            </a:r>
            <a:endParaRPr lang="en-US" dirty="0"/>
          </a:p>
          <a:p>
            <a:r>
              <a:rPr lang="en-US" dirty="0" smtClean="0"/>
              <a:t>Tracing </a:t>
            </a:r>
            <a:r>
              <a:rPr lang="en-US" dirty="0"/>
              <a:t>the rate in bytes and in number of packets of Interest/Data packets forwarded by an NDN </a:t>
            </a:r>
            <a:r>
              <a:rPr lang="en-US" dirty="0" smtClean="0"/>
              <a:t>node</a:t>
            </a:r>
          </a:p>
          <a:p>
            <a:pPr lvl="1"/>
            <a:endParaRPr lang="en-US" dirty="0" smtClean="0"/>
          </a:p>
          <a:p>
            <a:pPr lvl="1"/>
            <a:endParaRPr lang="en-US" dirty="0"/>
          </a:p>
          <a:p>
            <a:pPr lvl="1"/>
            <a:endParaRPr lang="en-US" dirty="0" smtClean="0"/>
          </a:p>
          <a:p>
            <a:pPr lvl="1"/>
            <a:endParaRPr lang="en-US" dirty="0"/>
          </a:p>
          <a:p>
            <a:pPr lvl="1"/>
            <a:endParaRPr lang="en-US" dirty="0" smtClean="0"/>
          </a:p>
          <a:p>
            <a:r>
              <a:rPr lang="en-US" dirty="0"/>
              <a:t>With the use of </a:t>
            </a:r>
            <a:r>
              <a:rPr lang="en-US" dirty="0" err="1"/>
              <a:t>ndn</a:t>
            </a:r>
            <a:r>
              <a:rPr lang="en-US" dirty="0"/>
              <a:t>::</a:t>
            </a:r>
            <a:r>
              <a:rPr lang="en-US" dirty="0" err="1"/>
              <a:t>AppDelayTracer</a:t>
            </a:r>
            <a:r>
              <a:rPr lang="en-US" dirty="0"/>
              <a:t> it is possible to obtain data about for delays between issuing Interest and receiving corresponding Data </a:t>
            </a:r>
            <a:r>
              <a:rPr lang="en-US" dirty="0" smtClean="0"/>
              <a:t>packet</a:t>
            </a:r>
          </a:p>
          <a:p>
            <a:endParaRPr lang="en-US" dirty="0"/>
          </a:p>
          <a:p>
            <a:endParaRPr lang="en-US" dirty="0" smtClean="0"/>
          </a:p>
          <a:p>
            <a:r>
              <a:rPr lang="en-US" dirty="0" smtClean="0"/>
              <a:t>With </a:t>
            </a:r>
            <a:r>
              <a:rPr lang="en-US" dirty="0"/>
              <a:t>the use of </a:t>
            </a:r>
            <a:r>
              <a:rPr lang="en-US" dirty="0" err="1"/>
              <a:t>ndn</a:t>
            </a:r>
            <a:r>
              <a:rPr lang="en-US" dirty="0"/>
              <a:t>::</a:t>
            </a:r>
            <a:r>
              <a:rPr lang="en-US" dirty="0" err="1"/>
              <a:t>CsTracer</a:t>
            </a:r>
            <a:r>
              <a:rPr lang="en-US" dirty="0"/>
              <a:t> it is possible to obtain statistics of cache hits/cache misses on simulation nodes.</a:t>
            </a:r>
          </a:p>
          <a:p>
            <a:pPr marL="0" indent="0">
              <a:buNone/>
            </a:pPr>
            <a:r>
              <a:rPr lang="en-US" dirty="0"/>
              <a:t> </a:t>
            </a:r>
            <a:endParaRPr lang="en-US" dirty="0" smtClean="0"/>
          </a:p>
          <a:p>
            <a:pPr marL="0" indent="0">
              <a:buNone/>
            </a:pPr>
            <a:r>
              <a:rPr lang="en-US" dirty="0" smtClean="0"/>
              <a:t> </a:t>
            </a:r>
          </a:p>
        </p:txBody>
      </p:sp>
      <p:sp>
        <p:nvSpPr>
          <p:cNvPr id="4" name="Slide Number Placeholder 3"/>
          <p:cNvSpPr>
            <a:spLocks noGrp="1"/>
          </p:cNvSpPr>
          <p:nvPr>
            <p:ph type="sldNum" sz="quarter" idx="12"/>
          </p:nvPr>
        </p:nvSpPr>
        <p:spPr/>
        <p:txBody>
          <a:bodyPr/>
          <a:lstStyle/>
          <a:p>
            <a:fld id="{7CC83F51-380F-B746-B12D-AEDA332A5623}" type="slidenum">
              <a:rPr lang="en-US" smtClean="0"/>
              <a:t>28</a:t>
            </a:fld>
            <a:endParaRPr lang="en-US"/>
          </a:p>
        </p:txBody>
      </p:sp>
      <p:pic>
        <p:nvPicPr>
          <p:cNvPr id="5" name="Picture 4"/>
          <p:cNvPicPr>
            <a:picLocks noChangeAspect="1"/>
          </p:cNvPicPr>
          <p:nvPr/>
        </p:nvPicPr>
        <p:blipFill rotWithShape="1">
          <a:blip r:embed="rId2"/>
          <a:srcRect r="36957"/>
          <a:stretch/>
        </p:blipFill>
        <p:spPr>
          <a:xfrm>
            <a:off x="4248598" y="874654"/>
            <a:ext cx="4748643" cy="1550321"/>
          </a:xfrm>
          <a:prstGeom prst="rect">
            <a:avLst/>
          </a:prstGeom>
        </p:spPr>
      </p:pic>
      <p:pic>
        <p:nvPicPr>
          <p:cNvPr id="6" name="Picture 5"/>
          <p:cNvPicPr>
            <a:picLocks noChangeAspect="1"/>
          </p:cNvPicPr>
          <p:nvPr/>
        </p:nvPicPr>
        <p:blipFill>
          <a:blip r:embed="rId3"/>
          <a:stretch>
            <a:fillRect/>
          </a:stretch>
        </p:blipFill>
        <p:spPr>
          <a:xfrm>
            <a:off x="4248598" y="2676580"/>
            <a:ext cx="4895402" cy="1621100"/>
          </a:xfrm>
          <a:prstGeom prst="rect">
            <a:avLst/>
          </a:prstGeom>
        </p:spPr>
      </p:pic>
      <p:pic>
        <p:nvPicPr>
          <p:cNvPr id="7" name="Picture 6"/>
          <p:cNvPicPr>
            <a:picLocks noChangeAspect="1"/>
          </p:cNvPicPr>
          <p:nvPr/>
        </p:nvPicPr>
        <p:blipFill>
          <a:blip r:embed="rId4"/>
          <a:stretch>
            <a:fillRect/>
          </a:stretch>
        </p:blipFill>
        <p:spPr>
          <a:xfrm>
            <a:off x="4248598" y="4488334"/>
            <a:ext cx="4601774" cy="1897639"/>
          </a:xfrm>
          <a:prstGeom prst="rect">
            <a:avLst/>
          </a:prstGeom>
        </p:spPr>
      </p:pic>
    </p:spTree>
    <p:extLst>
      <p:ext uri="{BB962C8B-B14F-4D97-AF65-F5344CB8AC3E}">
        <p14:creationId xmlns:p14="http://schemas.microsoft.com/office/powerpoint/2010/main" val="19230961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metrics</a:t>
            </a:r>
            <a:endParaRPr lang="en-US" dirty="0"/>
          </a:p>
        </p:txBody>
      </p:sp>
      <p:sp>
        <p:nvSpPr>
          <p:cNvPr id="3" name="Content Placeholder 2"/>
          <p:cNvSpPr>
            <a:spLocks noGrp="1"/>
          </p:cNvSpPr>
          <p:nvPr>
            <p:ph idx="1"/>
          </p:nvPr>
        </p:nvSpPr>
        <p:spPr>
          <a:xfrm>
            <a:off x="131785" y="874654"/>
            <a:ext cx="4745016" cy="5871586"/>
          </a:xfrm>
        </p:spPr>
        <p:txBody>
          <a:bodyPr>
            <a:normAutofit fontScale="55000" lnSpcReduction="20000"/>
          </a:bodyPr>
          <a:lstStyle/>
          <a:p>
            <a:r>
              <a:rPr lang="en-US" dirty="0"/>
              <a:t>Resulting rate-</a:t>
            </a:r>
            <a:r>
              <a:rPr lang="en-US" dirty="0" err="1" smtClean="0"/>
              <a:t>trace.txt</a:t>
            </a:r>
            <a:r>
              <a:rPr lang="en-US" dirty="0"/>
              <a:t>, app-delays-</a:t>
            </a:r>
            <a:r>
              <a:rPr lang="en-US" dirty="0" err="1" smtClean="0"/>
              <a:t>trace.txt</a:t>
            </a:r>
            <a:r>
              <a:rPr lang="en-US" dirty="0" smtClean="0"/>
              <a:t> are simple text files that can be easily processed by various apps</a:t>
            </a:r>
          </a:p>
          <a:p>
            <a:pPr lvl="1"/>
            <a:r>
              <a:rPr lang="en-US" dirty="0" smtClean="0"/>
              <a:t>R</a:t>
            </a:r>
          </a:p>
          <a:p>
            <a:pPr lvl="1"/>
            <a:r>
              <a:rPr lang="en-US" dirty="0" err="1" smtClean="0"/>
              <a:t>gnuplot</a:t>
            </a:r>
            <a:endParaRPr lang="en-US" dirty="0" smtClean="0"/>
          </a:p>
          <a:p>
            <a:pPr lvl="1"/>
            <a:r>
              <a:rPr lang="en-US" dirty="0" smtClean="0"/>
              <a:t>python graph library and others</a:t>
            </a:r>
          </a:p>
          <a:p>
            <a:r>
              <a:rPr lang="en-US" dirty="0" smtClean="0"/>
              <a:t>Examples with R</a:t>
            </a:r>
          </a:p>
          <a:p>
            <a:pPr lvl="1"/>
            <a:r>
              <a:rPr lang="en-US" dirty="0" smtClean="0"/>
              <a:t>Same scenario, but with small modifications</a:t>
            </a:r>
          </a:p>
          <a:p>
            <a:pPr lvl="2"/>
            <a:r>
              <a:rPr lang="en-US" dirty="0"/>
              <a:t> </a:t>
            </a:r>
            <a:r>
              <a:rPr lang="en-US" dirty="0" err="1"/>
              <a:t>Config</a:t>
            </a:r>
            <a:r>
              <a:rPr lang="en-US" dirty="0"/>
              <a:t>::</a:t>
            </a:r>
            <a:r>
              <a:rPr lang="en-US" dirty="0" err="1"/>
              <a:t>SetDefault</a:t>
            </a:r>
            <a:r>
              <a:rPr lang="en-US" dirty="0"/>
              <a:t> ("ns3::</a:t>
            </a:r>
            <a:r>
              <a:rPr lang="en-US" dirty="0" err="1"/>
              <a:t>PointToPointNetDevice</a:t>
            </a:r>
            <a:r>
              <a:rPr lang="en-US" dirty="0"/>
              <a:t>::</a:t>
            </a:r>
            <a:r>
              <a:rPr lang="en-US" dirty="0" err="1"/>
              <a:t>DataRate</a:t>
            </a:r>
            <a:r>
              <a:rPr lang="en-US" dirty="0"/>
              <a:t>", </a:t>
            </a:r>
            <a:r>
              <a:rPr lang="en-US" dirty="0" err="1"/>
              <a:t>StringValue</a:t>
            </a:r>
            <a:r>
              <a:rPr lang="en-US" dirty="0"/>
              <a:t> ("</a:t>
            </a:r>
            <a:r>
              <a:rPr lang="en-US" b="1" dirty="0"/>
              <a:t>20Kbps</a:t>
            </a:r>
            <a:r>
              <a:rPr lang="en-US" dirty="0"/>
              <a:t>"))</a:t>
            </a:r>
            <a:r>
              <a:rPr lang="en-US" dirty="0" smtClean="0"/>
              <a:t>;</a:t>
            </a:r>
          </a:p>
          <a:p>
            <a:pPr lvl="2"/>
            <a:r>
              <a:rPr lang="en-US" dirty="0" err="1"/>
              <a:t>ndn</a:t>
            </a:r>
            <a:r>
              <a:rPr lang="en-US" dirty="0"/>
              <a:t>::</a:t>
            </a:r>
            <a:r>
              <a:rPr lang="en-US" dirty="0" err="1"/>
              <a:t>AppHelper</a:t>
            </a:r>
            <a:r>
              <a:rPr lang="en-US" dirty="0"/>
              <a:t> </a:t>
            </a:r>
            <a:r>
              <a:rPr lang="en-US" dirty="0" err="1"/>
              <a:t>cHelper</a:t>
            </a:r>
            <a:r>
              <a:rPr lang="en-US" dirty="0"/>
              <a:t> ("ns3::</a:t>
            </a:r>
            <a:r>
              <a:rPr lang="en-US" dirty="0" err="1"/>
              <a:t>ndn</a:t>
            </a:r>
            <a:r>
              <a:rPr lang="en-US" dirty="0"/>
              <a:t>::</a:t>
            </a:r>
            <a:r>
              <a:rPr lang="en-US" b="1" dirty="0" err="1"/>
              <a:t>ConsumerZipfMandelbrot</a:t>
            </a:r>
            <a:r>
              <a:rPr lang="en-US" dirty="0"/>
              <a:t>")</a:t>
            </a:r>
            <a:r>
              <a:rPr lang="en-US" dirty="0" smtClean="0"/>
              <a:t>;</a:t>
            </a:r>
          </a:p>
          <a:p>
            <a:pPr lvl="2"/>
            <a:endParaRPr lang="en-US" dirty="0"/>
          </a:p>
          <a:p>
            <a:pPr lvl="1"/>
            <a:r>
              <a:rPr lang="en-US" dirty="0" smtClean="0"/>
              <a:t>very basic rate-</a:t>
            </a:r>
            <a:r>
              <a:rPr lang="en-US" dirty="0" err="1" smtClean="0"/>
              <a:t>trace.txt</a:t>
            </a:r>
            <a:r>
              <a:rPr lang="en-US" dirty="0" smtClean="0"/>
              <a:t> </a:t>
            </a:r>
            <a:r>
              <a:rPr lang="en-US" dirty="0" err="1" smtClean="0"/>
              <a:t>procesing</a:t>
            </a:r>
            <a:endParaRPr lang="en-US" dirty="0" smtClean="0"/>
          </a:p>
          <a:p>
            <a:pPr lvl="2"/>
            <a:r>
              <a:rPr lang="en-US" dirty="0"/>
              <a:t>library (ggplot2)</a:t>
            </a:r>
          </a:p>
          <a:p>
            <a:pPr lvl="2"/>
            <a:r>
              <a:rPr lang="en-US" dirty="0"/>
              <a:t>data = </a:t>
            </a:r>
            <a:r>
              <a:rPr lang="en-US" dirty="0" err="1"/>
              <a:t>read.table</a:t>
            </a:r>
            <a:r>
              <a:rPr lang="en-US" dirty="0"/>
              <a:t> ("results/rate-</a:t>
            </a:r>
            <a:r>
              <a:rPr lang="en-US" dirty="0" err="1"/>
              <a:t>trace.txt</a:t>
            </a:r>
            <a:r>
              <a:rPr lang="en-US" dirty="0"/>
              <a:t>", header=T)</a:t>
            </a:r>
          </a:p>
          <a:p>
            <a:pPr lvl="2"/>
            <a:r>
              <a:rPr lang="en-US" dirty="0" err="1"/>
              <a:t>ggplot</a:t>
            </a:r>
            <a:r>
              <a:rPr lang="en-US" dirty="0"/>
              <a:t>(data, </a:t>
            </a:r>
            <a:r>
              <a:rPr lang="en-US" dirty="0" err="1"/>
              <a:t>aes</a:t>
            </a:r>
            <a:r>
              <a:rPr lang="en-US" dirty="0"/>
              <a:t>(x=Time, y=Kilobytes, color=Type)) + </a:t>
            </a:r>
            <a:r>
              <a:rPr lang="en-US" dirty="0" err="1"/>
              <a:t>geom_line</a:t>
            </a:r>
            <a:r>
              <a:rPr lang="en-US" dirty="0"/>
              <a:t> () + </a:t>
            </a:r>
            <a:r>
              <a:rPr lang="en-US" dirty="0" err="1"/>
              <a:t>facet_wrap</a:t>
            </a:r>
            <a:r>
              <a:rPr lang="en-US" dirty="0"/>
              <a:t>(~ </a:t>
            </a:r>
            <a:r>
              <a:rPr lang="en-US" dirty="0" err="1"/>
              <a:t>FaceDescr</a:t>
            </a:r>
            <a:r>
              <a:rPr lang="en-US" dirty="0" smtClean="0"/>
              <a:t>)</a:t>
            </a:r>
          </a:p>
          <a:p>
            <a:pPr lvl="1"/>
            <a:endParaRPr lang="en-US" dirty="0" smtClean="0"/>
          </a:p>
          <a:p>
            <a:pPr lvl="1"/>
            <a:r>
              <a:rPr lang="en-US" dirty="0" smtClean="0"/>
              <a:t>very basic </a:t>
            </a:r>
            <a:r>
              <a:rPr lang="en-US" dirty="0"/>
              <a:t>app-delays-</a:t>
            </a:r>
            <a:r>
              <a:rPr lang="en-US" dirty="0" err="1"/>
              <a:t>trace.txt</a:t>
            </a:r>
            <a:r>
              <a:rPr lang="en-US" dirty="0"/>
              <a:t> </a:t>
            </a:r>
            <a:r>
              <a:rPr lang="en-US" dirty="0" smtClean="0"/>
              <a:t>processing</a:t>
            </a:r>
          </a:p>
          <a:p>
            <a:pPr lvl="2"/>
            <a:r>
              <a:rPr lang="en-US" dirty="0"/>
              <a:t>library (ggplot2)</a:t>
            </a:r>
          </a:p>
          <a:p>
            <a:pPr lvl="2"/>
            <a:r>
              <a:rPr lang="en-US" dirty="0"/>
              <a:t>data = </a:t>
            </a:r>
            <a:r>
              <a:rPr lang="en-US" dirty="0" err="1"/>
              <a:t>read.table</a:t>
            </a:r>
            <a:r>
              <a:rPr lang="en-US" dirty="0"/>
              <a:t> ("results/app-delays-</a:t>
            </a:r>
            <a:r>
              <a:rPr lang="en-US" dirty="0" err="1"/>
              <a:t>trace.txt</a:t>
            </a:r>
            <a:r>
              <a:rPr lang="en-US" dirty="0"/>
              <a:t>", header=T)</a:t>
            </a:r>
          </a:p>
          <a:p>
            <a:pPr lvl="2"/>
            <a:r>
              <a:rPr lang="en-US" dirty="0" err="1"/>
              <a:t>ggplot</a:t>
            </a:r>
            <a:r>
              <a:rPr lang="en-US" dirty="0"/>
              <a:t>(data, </a:t>
            </a:r>
            <a:r>
              <a:rPr lang="en-US" dirty="0" err="1"/>
              <a:t>aes</a:t>
            </a:r>
            <a:r>
              <a:rPr lang="en-US" dirty="0"/>
              <a:t>(x=Time, y = </a:t>
            </a:r>
            <a:r>
              <a:rPr lang="en-US" dirty="0" err="1"/>
              <a:t>DelayS</a:t>
            </a:r>
            <a:r>
              <a:rPr lang="en-US" dirty="0"/>
              <a:t>, color=Type)) + </a:t>
            </a:r>
            <a:r>
              <a:rPr lang="en-US" dirty="0" err="1"/>
              <a:t>geom_point</a:t>
            </a:r>
            <a:r>
              <a:rPr lang="en-US" dirty="0"/>
              <a:t> (</a:t>
            </a:r>
            <a:r>
              <a:rPr lang="en-US" dirty="0" smtClean="0"/>
              <a:t>)</a:t>
            </a:r>
          </a:p>
          <a:p>
            <a:pPr lvl="2"/>
            <a:endParaRPr lang="en-US" dirty="0"/>
          </a:p>
          <a:p>
            <a:pPr lvl="1"/>
            <a:r>
              <a:rPr lang="en-US" dirty="0" smtClean="0"/>
              <a:t>very basic </a:t>
            </a:r>
            <a:r>
              <a:rPr lang="en-US" dirty="0" err="1" smtClean="0"/>
              <a:t>cs-trace.txt</a:t>
            </a:r>
            <a:r>
              <a:rPr lang="en-US" dirty="0" smtClean="0"/>
              <a:t> processing</a:t>
            </a:r>
          </a:p>
          <a:p>
            <a:pPr lvl="2"/>
            <a:r>
              <a:rPr lang="en-US" dirty="0"/>
              <a:t>library (ggplot2)</a:t>
            </a:r>
          </a:p>
          <a:p>
            <a:pPr lvl="2"/>
            <a:r>
              <a:rPr lang="en-US" dirty="0"/>
              <a:t>data = </a:t>
            </a:r>
            <a:r>
              <a:rPr lang="en-US" dirty="0" err="1"/>
              <a:t>read.table</a:t>
            </a:r>
            <a:r>
              <a:rPr lang="en-US" dirty="0"/>
              <a:t> ("results/</a:t>
            </a:r>
            <a:r>
              <a:rPr lang="en-US" dirty="0" err="1"/>
              <a:t>cs-trace.txt</a:t>
            </a:r>
            <a:r>
              <a:rPr lang="en-US" dirty="0"/>
              <a:t>", header=T)</a:t>
            </a:r>
          </a:p>
          <a:p>
            <a:pPr lvl="2"/>
            <a:r>
              <a:rPr lang="en-US" dirty="0"/>
              <a:t>g = </a:t>
            </a:r>
            <a:r>
              <a:rPr lang="en-US" dirty="0" err="1"/>
              <a:t>ggplot</a:t>
            </a:r>
            <a:r>
              <a:rPr lang="en-US" dirty="0"/>
              <a:t>(data, </a:t>
            </a:r>
            <a:r>
              <a:rPr lang="en-US" dirty="0" err="1"/>
              <a:t>aes</a:t>
            </a:r>
            <a:r>
              <a:rPr lang="en-US" dirty="0"/>
              <a:t>(x=Time, y = Packets, color=Type)) + </a:t>
            </a:r>
            <a:r>
              <a:rPr lang="en-US" dirty="0" err="1"/>
              <a:t>geom_point</a:t>
            </a:r>
            <a:r>
              <a:rPr lang="en-US" dirty="0"/>
              <a:t> () + </a:t>
            </a:r>
            <a:r>
              <a:rPr lang="en-US" dirty="0" err="1"/>
              <a:t>facet_wrap</a:t>
            </a:r>
            <a:r>
              <a:rPr lang="en-US" dirty="0"/>
              <a:t> (~ Node</a:t>
            </a:r>
            <a:r>
              <a:rPr lang="en-US" dirty="0" smtClean="0"/>
              <a:t>)</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29</a:t>
            </a:fld>
            <a:endParaRPr lang="en-US"/>
          </a:p>
        </p:txBody>
      </p:sp>
      <p:pic>
        <p:nvPicPr>
          <p:cNvPr id="7" name="Picture 6" descr="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360" y="660400"/>
            <a:ext cx="3840480" cy="1920240"/>
          </a:xfrm>
          <a:prstGeom prst="rect">
            <a:avLst/>
          </a:prstGeom>
        </p:spPr>
      </p:pic>
      <p:pic>
        <p:nvPicPr>
          <p:cNvPr id="8" name="Picture 7" desc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721" y="2580640"/>
            <a:ext cx="3068320" cy="1840992"/>
          </a:xfrm>
          <a:prstGeom prst="rect">
            <a:avLst/>
          </a:prstGeom>
        </p:spPr>
      </p:pic>
      <p:pic>
        <p:nvPicPr>
          <p:cNvPr id="9" name="Picture 8" descr="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721" y="4541520"/>
            <a:ext cx="3779520" cy="1889760"/>
          </a:xfrm>
          <a:prstGeom prst="rect">
            <a:avLst/>
          </a:prstGeom>
        </p:spPr>
      </p:pic>
    </p:spTree>
    <p:extLst>
      <p:ext uri="{BB962C8B-B14F-4D97-AF65-F5344CB8AC3E}">
        <p14:creationId xmlns:p14="http://schemas.microsoft.com/office/powerpoint/2010/main" val="34037411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
        <p:nvSpPr>
          <p:cNvPr id="3" name="Content Placeholder 2"/>
          <p:cNvSpPr>
            <a:spLocks noGrp="1"/>
          </p:cNvSpPr>
          <p:nvPr>
            <p:ph idx="1"/>
          </p:nvPr>
        </p:nvSpPr>
        <p:spPr>
          <a:xfrm>
            <a:off x="131784" y="874654"/>
            <a:ext cx="8865457" cy="5684522"/>
          </a:xfrm>
        </p:spPr>
        <p:txBody>
          <a:bodyPr>
            <a:normAutofit fontScale="92500" lnSpcReduction="10000"/>
          </a:bodyPr>
          <a:lstStyle/>
          <a:p>
            <a:r>
              <a:rPr lang="en-US" dirty="0" smtClean="0"/>
              <a:t>Based on NS-3 network simulator</a:t>
            </a:r>
          </a:p>
          <a:p>
            <a:r>
              <a:rPr lang="en-US" dirty="0" smtClean="0"/>
              <a:t>ndnSIM implements all basic NDN operations</a:t>
            </a:r>
          </a:p>
          <a:p>
            <a:r>
              <a:rPr lang="en-US" dirty="0" smtClean="0"/>
              <a:t>Has modular architecture</a:t>
            </a:r>
          </a:p>
          <a:p>
            <a:pPr lvl="1"/>
            <a:r>
              <a:rPr lang="en-US" dirty="0" smtClean="0"/>
              <a:t>C++ classes for every NDN component</a:t>
            </a:r>
          </a:p>
          <a:p>
            <a:pPr lvl="2"/>
            <a:r>
              <a:rPr lang="en-US" dirty="0" smtClean="0"/>
              <a:t>Face, PIT, FIB</a:t>
            </a:r>
            <a:r>
              <a:rPr lang="en-US" dirty="0"/>
              <a:t>, Content </a:t>
            </a:r>
            <a:r>
              <a:rPr lang="en-US" dirty="0" smtClean="0"/>
              <a:t>store, and Forwarding strategy</a:t>
            </a:r>
            <a:endParaRPr lang="en-US" dirty="0"/>
          </a:p>
          <a:p>
            <a:r>
              <a:rPr lang="en-US" dirty="0" smtClean="0"/>
              <a:t>Allows combining different implementations of core NDN components </a:t>
            </a:r>
          </a:p>
          <a:p>
            <a:pPr lvl="1"/>
            <a:r>
              <a:rPr lang="en-US" dirty="0" smtClean="0"/>
              <a:t>Different management schemes for PIT</a:t>
            </a:r>
          </a:p>
          <a:p>
            <a:pPr lvl="1"/>
            <a:r>
              <a:rPr lang="en-US" dirty="0" smtClean="0"/>
              <a:t>Different replacement policies for content store </a:t>
            </a:r>
          </a:p>
          <a:p>
            <a:pPr lvl="1"/>
            <a:r>
              <a:rPr lang="en-US" dirty="0" smtClean="0"/>
              <a:t>Different forwarding strategies</a:t>
            </a:r>
          </a:p>
          <a:p>
            <a:r>
              <a:rPr lang="en-US" dirty="0" smtClean="0"/>
              <a:t>Can be easily extended</a:t>
            </a:r>
          </a:p>
          <a:p>
            <a:r>
              <a:rPr lang="en-US" dirty="0" smtClean="0"/>
              <a:t>Easy to use: plug in </a:t>
            </a:r>
            <a:r>
              <a:rPr lang="en-US" dirty="0"/>
              <a:t>and </a:t>
            </a:r>
            <a:r>
              <a:rPr lang="en-US" dirty="0" smtClean="0"/>
              <a:t>experiment</a:t>
            </a:r>
          </a:p>
        </p:txBody>
      </p:sp>
      <p:sp>
        <p:nvSpPr>
          <p:cNvPr id="4" name="Slide Number Placeholder 3"/>
          <p:cNvSpPr>
            <a:spLocks noGrp="1"/>
          </p:cNvSpPr>
          <p:nvPr>
            <p:ph type="sldNum" sz="quarter" idx="12"/>
          </p:nvPr>
        </p:nvSpPr>
        <p:spPr/>
        <p:txBody>
          <a:bodyPr/>
          <a:lstStyle/>
          <a:p>
            <a:fld id="{7CC83F51-380F-B746-B12D-AEDA332A5623}" type="slidenum">
              <a:rPr lang="en-US" smtClean="0"/>
              <a:t>3</a:t>
            </a:fld>
            <a:endParaRPr lang="en-US"/>
          </a:p>
        </p:txBody>
      </p:sp>
    </p:spTree>
    <p:extLst>
      <p:ext uri="{BB962C8B-B14F-4D97-AF65-F5344CB8AC3E}">
        <p14:creationId xmlns:p14="http://schemas.microsoft.com/office/powerpoint/2010/main" val="16185510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scenarios</a:t>
            </a:r>
            <a:endParaRPr lang="en-US" dirty="0"/>
          </a:p>
        </p:txBody>
      </p:sp>
      <p:sp>
        <p:nvSpPr>
          <p:cNvPr id="3" name="Content Placeholder 2"/>
          <p:cNvSpPr>
            <a:spLocks noGrp="1"/>
          </p:cNvSpPr>
          <p:nvPr>
            <p:ph idx="1"/>
          </p:nvPr>
        </p:nvSpPr>
        <p:spPr/>
        <p:txBody>
          <a:bodyPr/>
          <a:lstStyle/>
          <a:p>
            <a:r>
              <a:rPr lang="en-US" dirty="0" smtClean="0"/>
              <a:t>Forwarding strategy</a:t>
            </a:r>
          </a:p>
          <a:p>
            <a:r>
              <a:rPr lang="en-US" dirty="0" smtClean="0"/>
              <a:t>Content Store (type and caching replacement/placement policy)</a:t>
            </a:r>
          </a:p>
          <a:p>
            <a:r>
              <a:rPr lang="en-US" dirty="0" smtClean="0"/>
              <a:t>Pending Interest Table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30</a:t>
            </a:fld>
            <a:endParaRPr lang="en-US"/>
          </a:p>
        </p:txBody>
      </p:sp>
    </p:spTree>
    <p:extLst>
      <p:ext uri="{BB962C8B-B14F-4D97-AF65-F5344CB8AC3E}">
        <p14:creationId xmlns:p14="http://schemas.microsoft.com/office/powerpoint/2010/main" val="370899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Forwarding strategy</a:t>
            </a:r>
            <a:endParaRPr lang="en-US" dirty="0"/>
          </a:p>
        </p:txBody>
      </p:sp>
      <p:sp>
        <p:nvSpPr>
          <p:cNvPr id="7" name="Content Placeholder 6"/>
          <p:cNvSpPr>
            <a:spLocks noGrp="1"/>
          </p:cNvSpPr>
          <p:nvPr>
            <p:ph idx="1"/>
          </p:nvPr>
        </p:nvSpPr>
        <p:spPr/>
        <p:txBody>
          <a:bodyPr>
            <a:normAutofit fontScale="92500" lnSpcReduction="20000"/>
          </a:bodyPr>
          <a:lstStyle/>
          <a:p>
            <a:endParaRPr lang="en-US" dirty="0" smtClean="0"/>
          </a:p>
          <a:p>
            <a:endParaRPr lang="en-US" dirty="0" smtClean="0"/>
          </a:p>
          <a:p>
            <a:r>
              <a:rPr lang="en-US" dirty="0" smtClean="0"/>
              <a:t>Available strategies:</a:t>
            </a:r>
            <a:endParaRPr lang="en-US" dirty="0" smtClean="0"/>
          </a:p>
          <a:p>
            <a:pPr lvl="1"/>
            <a:r>
              <a:rPr lang="en-US" dirty="0" smtClean="0"/>
              <a:t>(default) ns3</a:t>
            </a:r>
            <a:r>
              <a:rPr lang="en-US" dirty="0"/>
              <a:t>::</a:t>
            </a:r>
            <a:r>
              <a:rPr lang="en-US" dirty="0" err="1"/>
              <a:t>ndn</a:t>
            </a:r>
            <a:r>
              <a:rPr lang="en-US" dirty="0"/>
              <a:t>::</a:t>
            </a:r>
            <a:r>
              <a:rPr lang="en-US" dirty="0" err="1"/>
              <a:t>fw</a:t>
            </a:r>
            <a:r>
              <a:rPr lang="en-US" dirty="0"/>
              <a:t>::</a:t>
            </a:r>
            <a:r>
              <a:rPr lang="en-US" dirty="0" smtClean="0"/>
              <a:t>Flooding</a:t>
            </a:r>
          </a:p>
          <a:p>
            <a:pPr lvl="1"/>
            <a:r>
              <a:rPr lang="en-US" dirty="0" smtClean="0"/>
              <a:t>ns3::</a:t>
            </a:r>
            <a:r>
              <a:rPr lang="en-US" dirty="0" err="1" smtClean="0"/>
              <a:t>ndn</a:t>
            </a:r>
            <a:r>
              <a:rPr lang="en-US" dirty="0" smtClean="0"/>
              <a:t>::</a:t>
            </a:r>
            <a:r>
              <a:rPr lang="en-US" dirty="0" err="1" smtClean="0"/>
              <a:t>fw</a:t>
            </a:r>
            <a:r>
              <a:rPr lang="en-US" dirty="0" smtClean="0"/>
              <a:t>::</a:t>
            </a:r>
            <a:r>
              <a:rPr lang="en-US" dirty="0" err="1" smtClean="0"/>
              <a:t>BestRoute</a:t>
            </a:r>
            <a:endParaRPr lang="en-US" dirty="0" smtClean="0"/>
          </a:p>
          <a:p>
            <a:pPr lvl="1"/>
            <a:r>
              <a:rPr lang="en-US" dirty="0" smtClean="0"/>
              <a:t>ns3::</a:t>
            </a:r>
            <a:r>
              <a:rPr lang="en-US" dirty="0" err="1" smtClean="0"/>
              <a:t>ndn</a:t>
            </a:r>
            <a:r>
              <a:rPr lang="en-US" dirty="0" smtClean="0"/>
              <a:t>::</a:t>
            </a:r>
            <a:r>
              <a:rPr lang="en-US" dirty="0" err="1" smtClean="0"/>
              <a:t>fw</a:t>
            </a:r>
            <a:r>
              <a:rPr lang="en-US" dirty="0" smtClean="0"/>
              <a:t>::</a:t>
            </a:r>
            <a:r>
              <a:rPr lang="en-US" dirty="0" err="1" smtClean="0"/>
              <a:t>SmartFloowing</a:t>
            </a:r>
            <a:endParaRPr lang="en-US" dirty="0" smtClean="0"/>
          </a:p>
          <a:p>
            <a:pPr lvl="1"/>
            <a:endParaRPr lang="en-US" dirty="0"/>
          </a:p>
          <a:p>
            <a:pPr lvl="1"/>
            <a:r>
              <a:rPr lang="en-US" dirty="0" smtClean="0"/>
              <a:t>ns3</a:t>
            </a:r>
            <a:r>
              <a:rPr lang="en-US" dirty="0"/>
              <a:t>::</a:t>
            </a:r>
            <a:r>
              <a:rPr lang="en-US" dirty="0" err="1"/>
              <a:t>ndn</a:t>
            </a:r>
            <a:r>
              <a:rPr lang="en-US" dirty="0"/>
              <a:t>::</a:t>
            </a:r>
            <a:r>
              <a:rPr lang="en-US" dirty="0" err="1"/>
              <a:t>fw</a:t>
            </a:r>
            <a:r>
              <a:rPr lang="en-US" dirty="0"/>
              <a:t>::Flooding::</a:t>
            </a:r>
            <a:r>
              <a:rPr lang="en-US" dirty="0" err="1"/>
              <a:t>PerOutFaceLimits</a:t>
            </a:r>
            <a:endParaRPr lang="en-US" dirty="0"/>
          </a:p>
          <a:p>
            <a:pPr lvl="1"/>
            <a:r>
              <a:rPr lang="en-US" dirty="0"/>
              <a:t>ns3::</a:t>
            </a:r>
            <a:r>
              <a:rPr lang="en-US" dirty="0" err="1"/>
              <a:t>ndn</a:t>
            </a:r>
            <a:r>
              <a:rPr lang="en-US" dirty="0"/>
              <a:t>::</a:t>
            </a:r>
            <a:r>
              <a:rPr lang="en-US" dirty="0" err="1"/>
              <a:t>fw</a:t>
            </a:r>
            <a:r>
              <a:rPr lang="en-US" dirty="0"/>
              <a:t>::Flooding::</a:t>
            </a:r>
            <a:r>
              <a:rPr lang="en-US" dirty="0" err="1"/>
              <a:t>PerOutFaceLimits</a:t>
            </a:r>
            <a:r>
              <a:rPr lang="en-US" dirty="0"/>
              <a:t>::</a:t>
            </a:r>
            <a:r>
              <a:rPr lang="en-US" dirty="0" err="1"/>
              <a:t>PerFibLimits</a:t>
            </a:r>
            <a:endParaRPr lang="en-US" dirty="0"/>
          </a:p>
          <a:p>
            <a:pPr lvl="1"/>
            <a:r>
              <a:rPr lang="en-US" dirty="0"/>
              <a:t>ns3::</a:t>
            </a:r>
            <a:r>
              <a:rPr lang="en-US" dirty="0" err="1"/>
              <a:t>ndn</a:t>
            </a:r>
            <a:r>
              <a:rPr lang="en-US" dirty="0"/>
              <a:t>::</a:t>
            </a:r>
            <a:r>
              <a:rPr lang="en-US" dirty="0" err="1"/>
              <a:t>fw</a:t>
            </a:r>
            <a:r>
              <a:rPr lang="en-US" dirty="0"/>
              <a:t>::</a:t>
            </a:r>
            <a:r>
              <a:rPr lang="en-US" dirty="0" err="1"/>
              <a:t>BestRoute</a:t>
            </a:r>
            <a:r>
              <a:rPr lang="en-US" dirty="0"/>
              <a:t>::</a:t>
            </a:r>
            <a:r>
              <a:rPr lang="en-US" dirty="0" err="1"/>
              <a:t>PerOutFaceLimits</a:t>
            </a:r>
            <a:endParaRPr lang="en-US" dirty="0"/>
          </a:p>
          <a:p>
            <a:pPr lvl="1"/>
            <a:r>
              <a:rPr lang="en-US" dirty="0"/>
              <a:t>ns3::</a:t>
            </a:r>
            <a:r>
              <a:rPr lang="en-US" dirty="0" err="1"/>
              <a:t>ndn</a:t>
            </a:r>
            <a:r>
              <a:rPr lang="en-US" dirty="0"/>
              <a:t>::</a:t>
            </a:r>
            <a:r>
              <a:rPr lang="en-US" dirty="0" err="1"/>
              <a:t>fw</a:t>
            </a:r>
            <a:r>
              <a:rPr lang="en-US" dirty="0"/>
              <a:t>::</a:t>
            </a:r>
            <a:r>
              <a:rPr lang="en-US" dirty="0" err="1"/>
              <a:t>BestRoute</a:t>
            </a:r>
            <a:r>
              <a:rPr lang="en-US" dirty="0"/>
              <a:t>::</a:t>
            </a:r>
            <a:r>
              <a:rPr lang="en-US" dirty="0" err="1"/>
              <a:t>PerOutFaceLimits</a:t>
            </a:r>
            <a:r>
              <a:rPr lang="en-US" dirty="0"/>
              <a:t>::</a:t>
            </a:r>
            <a:r>
              <a:rPr lang="en-US" dirty="0" err="1"/>
              <a:t>PerFibLimits</a:t>
            </a:r>
            <a:endParaRPr lang="en-US" dirty="0"/>
          </a:p>
          <a:p>
            <a:pPr lvl="1"/>
            <a:r>
              <a:rPr lang="en-US" dirty="0" smtClean="0"/>
              <a:t>ns3</a:t>
            </a:r>
            <a:r>
              <a:rPr lang="en-US" dirty="0"/>
              <a:t>::</a:t>
            </a:r>
            <a:r>
              <a:rPr lang="en-US" dirty="0" err="1"/>
              <a:t>ndn</a:t>
            </a:r>
            <a:r>
              <a:rPr lang="en-US" dirty="0"/>
              <a:t>::</a:t>
            </a:r>
            <a:r>
              <a:rPr lang="en-US" dirty="0" err="1"/>
              <a:t>fw</a:t>
            </a:r>
            <a:r>
              <a:rPr lang="en-US" dirty="0"/>
              <a:t>::</a:t>
            </a:r>
            <a:r>
              <a:rPr lang="en-US" dirty="0" err="1"/>
              <a:t>SmartFlooding</a:t>
            </a:r>
            <a:r>
              <a:rPr lang="en-US" dirty="0"/>
              <a:t>::</a:t>
            </a:r>
            <a:r>
              <a:rPr lang="en-US" dirty="0" err="1"/>
              <a:t>PerOutFaceLimits</a:t>
            </a:r>
            <a:endParaRPr lang="en-US" dirty="0"/>
          </a:p>
          <a:p>
            <a:pPr lvl="1"/>
            <a:r>
              <a:rPr lang="en-US" dirty="0"/>
              <a:t>ns3::</a:t>
            </a:r>
            <a:r>
              <a:rPr lang="en-US" dirty="0" err="1"/>
              <a:t>ndn</a:t>
            </a:r>
            <a:r>
              <a:rPr lang="en-US" dirty="0"/>
              <a:t>::</a:t>
            </a:r>
            <a:r>
              <a:rPr lang="en-US" dirty="0" err="1"/>
              <a:t>fw</a:t>
            </a:r>
            <a:r>
              <a:rPr lang="en-US" dirty="0"/>
              <a:t>::</a:t>
            </a:r>
            <a:r>
              <a:rPr lang="en-US" dirty="0" err="1"/>
              <a:t>SmartFlooding</a:t>
            </a:r>
            <a:r>
              <a:rPr lang="en-US" dirty="0"/>
              <a:t>::</a:t>
            </a:r>
            <a:r>
              <a:rPr lang="en-US" dirty="0" err="1"/>
              <a:t>PerOutFaceLimits</a:t>
            </a:r>
            <a:r>
              <a:rPr lang="en-US" dirty="0"/>
              <a:t>::</a:t>
            </a:r>
            <a:r>
              <a:rPr lang="en-US" dirty="0" err="1" smtClean="0"/>
              <a:t>PerFibLimits</a:t>
            </a:r>
            <a:endParaRPr lang="en-US" dirty="0" smtClean="0"/>
          </a:p>
          <a:p>
            <a:pPr lvl="1"/>
            <a:endParaRPr lang="en-US" dirty="0"/>
          </a:p>
          <a:p>
            <a:pPr marL="457196" lvl="1"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31</a:t>
            </a:fld>
            <a:endParaRPr lang="en-US"/>
          </a:p>
        </p:txBody>
      </p:sp>
      <p:sp>
        <p:nvSpPr>
          <p:cNvPr id="5" name="TextBox 4"/>
          <p:cNvSpPr txBox="1"/>
          <p:nvPr/>
        </p:nvSpPr>
        <p:spPr>
          <a:xfrm>
            <a:off x="479006" y="871788"/>
            <a:ext cx="8319554" cy="55399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lvl="1" indent="0">
              <a:buNone/>
            </a:pPr>
            <a:r>
              <a:rPr lang="en-US" sz="1500" dirty="0" err="1">
                <a:latin typeface="Monaco"/>
                <a:cs typeface="Monaco"/>
              </a:rPr>
              <a:t>ndn</a:t>
            </a:r>
            <a:r>
              <a:rPr lang="en-US" sz="1500" dirty="0">
                <a:latin typeface="Monaco"/>
                <a:cs typeface="Monaco"/>
              </a:rPr>
              <a:t>::</a:t>
            </a:r>
            <a:r>
              <a:rPr lang="en-US" sz="1500" dirty="0" err="1">
                <a:latin typeface="Monaco"/>
                <a:cs typeface="Monaco"/>
              </a:rPr>
              <a:t>StackHelper</a:t>
            </a:r>
            <a:r>
              <a:rPr lang="en-US" sz="1500" dirty="0">
                <a:latin typeface="Monaco"/>
                <a:cs typeface="Monaco"/>
              </a:rPr>
              <a:t> </a:t>
            </a:r>
            <a:r>
              <a:rPr lang="en-US" sz="1500" dirty="0" err="1">
                <a:latin typeface="Monaco"/>
                <a:cs typeface="Monaco"/>
              </a:rPr>
              <a:t>ndnHelper</a:t>
            </a:r>
            <a:r>
              <a:rPr lang="en-US" sz="1500" dirty="0">
                <a:latin typeface="Monaco"/>
                <a:cs typeface="Monaco"/>
              </a:rPr>
              <a:t>;</a:t>
            </a:r>
          </a:p>
          <a:p>
            <a:pPr marL="0" lvl="1" indent="0">
              <a:buNone/>
            </a:pPr>
            <a:r>
              <a:rPr lang="en-US" sz="1500" dirty="0" err="1" smtClean="0">
                <a:latin typeface="Monaco"/>
                <a:cs typeface="Monaco"/>
              </a:rPr>
              <a:t>ndnHelper.SetForwardingStrategy</a:t>
            </a:r>
            <a:r>
              <a:rPr lang="en-US" sz="1500" dirty="0" smtClean="0">
                <a:latin typeface="Monaco"/>
                <a:cs typeface="Monaco"/>
              </a:rPr>
              <a:t> </a:t>
            </a:r>
            <a:r>
              <a:rPr lang="en-US" sz="1500" dirty="0">
                <a:latin typeface="Monaco"/>
                <a:cs typeface="Monaco"/>
              </a:rPr>
              <a:t>(</a:t>
            </a:r>
            <a:r>
              <a:rPr lang="en-US" sz="1500" dirty="0">
                <a:latin typeface="Monaco"/>
                <a:cs typeface="Monaco"/>
              </a:rPr>
              <a:t>“ns3::</a:t>
            </a:r>
            <a:r>
              <a:rPr lang="en-US" sz="1500" dirty="0" err="1">
                <a:latin typeface="Monaco"/>
                <a:cs typeface="Monaco"/>
              </a:rPr>
              <a:t>ndn</a:t>
            </a:r>
            <a:r>
              <a:rPr lang="en-US" sz="1500" dirty="0">
                <a:latin typeface="Monaco"/>
                <a:cs typeface="Monaco"/>
              </a:rPr>
              <a:t>::</a:t>
            </a:r>
            <a:r>
              <a:rPr lang="en-US" sz="1500" dirty="0" err="1">
                <a:latin typeface="Monaco"/>
                <a:cs typeface="Monaco"/>
              </a:rPr>
              <a:t>fw</a:t>
            </a:r>
            <a:r>
              <a:rPr lang="en-US" sz="1500" dirty="0">
                <a:latin typeface="Monaco"/>
                <a:cs typeface="Monaco"/>
              </a:rPr>
              <a:t>::Flooding</a:t>
            </a:r>
            <a:r>
              <a:rPr lang="en-US" sz="1500" dirty="0" smtClean="0">
                <a:latin typeface="Monaco"/>
                <a:cs typeface="Monaco"/>
              </a:rPr>
              <a:t>”</a:t>
            </a:r>
            <a:r>
              <a:rPr lang="en-US" sz="1500" dirty="0" smtClean="0">
                <a:latin typeface="Monaco"/>
                <a:cs typeface="Monaco"/>
              </a:rPr>
              <a:t>)</a:t>
            </a:r>
            <a:r>
              <a:rPr lang="en-US" sz="1500" dirty="0" smtClean="0">
                <a:latin typeface="Monaco"/>
                <a:cs typeface="Monaco"/>
              </a:rPr>
              <a:t>;</a:t>
            </a:r>
            <a:endParaRPr lang="en-US" sz="1500" dirty="0">
              <a:latin typeface="Monaco"/>
              <a:cs typeface="Monaco"/>
            </a:endParaRPr>
          </a:p>
        </p:txBody>
      </p:sp>
    </p:spTree>
    <p:extLst>
      <p:ext uri="{BB962C8B-B14F-4D97-AF65-F5344CB8AC3E}">
        <p14:creationId xmlns:p14="http://schemas.microsoft.com/office/powerpoint/2010/main" val="3592530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Content Store</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a:p>
          <a:p>
            <a:endParaRPr lang="en-US" dirty="0" smtClean="0"/>
          </a:p>
          <a:p>
            <a:r>
              <a:rPr lang="en-US" dirty="0" smtClean="0"/>
              <a:t>Available content stores</a:t>
            </a:r>
            <a:endParaRPr lang="en-US" dirty="0" smtClean="0"/>
          </a:p>
          <a:p>
            <a:pPr lvl="1"/>
            <a:r>
              <a:rPr lang="en-US" dirty="0" smtClean="0"/>
              <a:t>(default</a:t>
            </a:r>
            <a:r>
              <a:rPr lang="en-US" dirty="0" smtClean="0"/>
              <a:t>) </a:t>
            </a:r>
            <a:r>
              <a:rPr lang="en-US" dirty="0" smtClean="0"/>
              <a:t>ns3</a:t>
            </a:r>
            <a:r>
              <a:rPr lang="en-US" dirty="0"/>
              <a:t>::</a:t>
            </a:r>
            <a:r>
              <a:rPr lang="en-US" dirty="0" err="1"/>
              <a:t>ndn</a:t>
            </a:r>
            <a:r>
              <a:rPr lang="en-US" dirty="0"/>
              <a:t>::</a:t>
            </a:r>
            <a:r>
              <a:rPr lang="en-US" dirty="0" err="1"/>
              <a:t>cs</a:t>
            </a:r>
            <a:r>
              <a:rPr lang="en-US" dirty="0"/>
              <a:t>::</a:t>
            </a:r>
            <a:r>
              <a:rPr lang="en-US" dirty="0" err="1"/>
              <a:t>Lru</a:t>
            </a:r>
            <a:endParaRPr lang="en-US" dirty="0"/>
          </a:p>
          <a:p>
            <a:pPr lvl="1"/>
            <a:r>
              <a:rPr lang="en-US" dirty="0"/>
              <a:t>ns3::</a:t>
            </a:r>
            <a:r>
              <a:rPr lang="en-US" dirty="0" err="1"/>
              <a:t>ndn</a:t>
            </a:r>
            <a:r>
              <a:rPr lang="en-US" dirty="0"/>
              <a:t>::</a:t>
            </a:r>
            <a:r>
              <a:rPr lang="en-US" dirty="0" err="1"/>
              <a:t>cs</a:t>
            </a:r>
            <a:r>
              <a:rPr lang="en-US" dirty="0"/>
              <a:t>::Random</a:t>
            </a:r>
          </a:p>
          <a:p>
            <a:pPr lvl="1"/>
            <a:r>
              <a:rPr lang="en-US" dirty="0"/>
              <a:t>ns3::</a:t>
            </a:r>
            <a:r>
              <a:rPr lang="en-US" dirty="0" err="1"/>
              <a:t>ndn</a:t>
            </a:r>
            <a:r>
              <a:rPr lang="en-US" dirty="0"/>
              <a:t>::</a:t>
            </a:r>
            <a:r>
              <a:rPr lang="en-US" dirty="0" err="1"/>
              <a:t>cs</a:t>
            </a:r>
            <a:r>
              <a:rPr lang="en-US" dirty="0"/>
              <a:t>::</a:t>
            </a:r>
            <a:r>
              <a:rPr lang="en-US" dirty="0" err="1"/>
              <a:t>Fifo</a:t>
            </a:r>
            <a:endParaRPr lang="en-US" dirty="0"/>
          </a:p>
          <a:p>
            <a:pPr lvl="1"/>
            <a:r>
              <a:rPr lang="en-US" dirty="0"/>
              <a:t>ns3::</a:t>
            </a:r>
            <a:r>
              <a:rPr lang="en-US" dirty="0" err="1"/>
              <a:t>ndn</a:t>
            </a:r>
            <a:r>
              <a:rPr lang="en-US" dirty="0"/>
              <a:t>::</a:t>
            </a:r>
            <a:r>
              <a:rPr lang="en-US" dirty="0" err="1"/>
              <a:t>cs</a:t>
            </a:r>
            <a:r>
              <a:rPr lang="en-US" dirty="0"/>
              <a:t>::</a:t>
            </a:r>
            <a:r>
              <a:rPr lang="en-US" dirty="0" err="1"/>
              <a:t>Lfu</a:t>
            </a:r>
            <a:endParaRPr lang="en-US" dirty="0"/>
          </a:p>
          <a:p>
            <a:pPr lvl="1"/>
            <a:r>
              <a:rPr lang="en-US" dirty="0"/>
              <a:t>ns3::</a:t>
            </a:r>
            <a:r>
              <a:rPr lang="en-US" dirty="0" err="1"/>
              <a:t>ndn</a:t>
            </a:r>
            <a:r>
              <a:rPr lang="en-US" dirty="0"/>
              <a:t>::</a:t>
            </a:r>
            <a:r>
              <a:rPr lang="en-US" dirty="0" err="1"/>
              <a:t>cs</a:t>
            </a:r>
            <a:r>
              <a:rPr lang="en-US" dirty="0"/>
              <a:t>::</a:t>
            </a:r>
            <a:r>
              <a:rPr lang="en-US" dirty="0" err="1" smtClean="0"/>
              <a:t>Nocache</a:t>
            </a:r>
            <a:endParaRPr lang="en-US" dirty="0" smtClean="0"/>
          </a:p>
          <a:p>
            <a:pPr lvl="1"/>
            <a:endParaRPr lang="en-US" dirty="0"/>
          </a:p>
          <a:p>
            <a:pPr lvl="1"/>
            <a:r>
              <a:rPr lang="en-US" dirty="0"/>
              <a:t>ns3::</a:t>
            </a:r>
            <a:r>
              <a:rPr lang="en-US" dirty="0" err="1"/>
              <a:t>ndn</a:t>
            </a:r>
            <a:r>
              <a:rPr lang="en-US" dirty="0"/>
              <a:t>::</a:t>
            </a:r>
            <a:r>
              <a:rPr lang="en-US" dirty="0" err="1"/>
              <a:t>cs</a:t>
            </a:r>
            <a:r>
              <a:rPr lang="en-US" dirty="0"/>
              <a:t>::</a:t>
            </a:r>
            <a:r>
              <a:rPr lang="en-US" dirty="0" err="1"/>
              <a:t>Lru</a:t>
            </a:r>
            <a:r>
              <a:rPr lang="en-US" dirty="0"/>
              <a:t>::Freshness</a:t>
            </a:r>
          </a:p>
          <a:p>
            <a:pPr lvl="1"/>
            <a:r>
              <a:rPr lang="en-US" dirty="0"/>
              <a:t>ns3::</a:t>
            </a:r>
            <a:r>
              <a:rPr lang="en-US" dirty="0" err="1"/>
              <a:t>ndn</a:t>
            </a:r>
            <a:r>
              <a:rPr lang="en-US" dirty="0"/>
              <a:t>::</a:t>
            </a:r>
            <a:r>
              <a:rPr lang="en-US" dirty="0" err="1"/>
              <a:t>cs</a:t>
            </a:r>
            <a:r>
              <a:rPr lang="en-US" dirty="0"/>
              <a:t>::Random::Freshness</a:t>
            </a:r>
          </a:p>
          <a:p>
            <a:pPr lvl="1"/>
            <a:r>
              <a:rPr lang="en-US" dirty="0"/>
              <a:t>ns3::</a:t>
            </a:r>
            <a:r>
              <a:rPr lang="en-US" dirty="0" err="1"/>
              <a:t>ndn</a:t>
            </a:r>
            <a:r>
              <a:rPr lang="en-US" dirty="0"/>
              <a:t>::</a:t>
            </a:r>
            <a:r>
              <a:rPr lang="en-US" dirty="0" err="1"/>
              <a:t>cs</a:t>
            </a:r>
            <a:r>
              <a:rPr lang="en-US" dirty="0"/>
              <a:t>::</a:t>
            </a:r>
            <a:r>
              <a:rPr lang="en-US" dirty="0" err="1"/>
              <a:t>Fifo</a:t>
            </a:r>
            <a:r>
              <a:rPr lang="en-US" dirty="0"/>
              <a:t>::Freshness</a:t>
            </a:r>
          </a:p>
          <a:p>
            <a:pPr lvl="1"/>
            <a:r>
              <a:rPr lang="en-US" dirty="0"/>
              <a:t>ns3::</a:t>
            </a:r>
            <a:r>
              <a:rPr lang="en-US" dirty="0" err="1"/>
              <a:t>ndn</a:t>
            </a:r>
            <a:r>
              <a:rPr lang="en-US" dirty="0"/>
              <a:t>::</a:t>
            </a:r>
            <a:r>
              <a:rPr lang="en-US" dirty="0" err="1"/>
              <a:t>cs</a:t>
            </a:r>
            <a:r>
              <a:rPr lang="en-US" dirty="0"/>
              <a:t>::</a:t>
            </a:r>
            <a:r>
              <a:rPr lang="en-US" dirty="0" err="1"/>
              <a:t>Lfu</a:t>
            </a:r>
            <a:r>
              <a:rPr lang="en-US" dirty="0"/>
              <a:t>::</a:t>
            </a:r>
            <a:r>
              <a:rPr lang="en-US" dirty="0" smtClean="0"/>
              <a:t>Freshness</a:t>
            </a:r>
          </a:p>
          <a:p>
            <a:pPr lvl="1"/>
            <a:endParaRPr lang="en-US" dirty="0"/>
          </a:p>
          <a:p>
            <a:pPr lvl="1"/>
            <a:r>
              <a:rPr lang="en-US" dirty="0"/>
              <a:t>ns3::</a:t>
            </a:r>
            <a:r>
              <a:rPr lang="en-US" dirty="0" err="1"/>
              <a:t>ndn</a:t>
            </a:r>
            <a:r>
              <a:rPr lang="en-US" dirty="0"/>
              <a:t>::</a:t>
            </a:r>
            <a:r>
              <a:rPr lang="en-US" dirty="0" err="1"/>
              <a:t>cs</a:t>
            </a:r>
            <a:r>
              <a:rPr lang="en-US" dirty="0"/>
              <a:t>::</a:t>
            </a:r>
            <a:r>
              <a:rPr lang="en-US" dirty="0" err="1"/>
              <a:t>Lru</a:t>
            </a:r>
            <a:r>
              <a:rPr lang="en-US" dirty="0"/>
              <a:t>::</a:t>
            </a:r>
            <a:r>
              <a:rPr lang="en-US" dirty="0" err="1"/>
              <a:t>LifetimeStats</a:t>
            </a:r>
            <a:endParaRPr lang="en-US" dirty="0"/>
          </a:p>
          <a:p>
            <a:pPr lvl="1"/>
            <a:r>
              <a:rPr lang="en-US" dirty="0"/>
              <a:t>ns3::</a:t>
            </a:r>
            <a:r>
              <a:rPr lang="en-US" dirty="0" err="1"/>
              <a:t>ndn</a:t>
            </a:r>
            <a:r>
              <a:rPr lang="en-US" dirty="0"/>
              <a:t>::</a:t>
            </a:r>
            <a:r>
              <a:rPr lang="en-US" dirty="0" err="1"/>
              <a:t>cs</a:t>
            </a:r>
            <a:r>
              <a:rPr lang="en-US" dirty="0"/>
              <a:t>::Random::</a:t>
            </a:r>
            <a:r>
              <a:rPr lang="en-US" dirty="0" err="1"/>
              <a:t>LifetimeStats</a:t>
            </a:r>
            <a:endParaRPr lang="en-US" dirty="0"/>
          </a:p>
          <a:p>
            <a:pPr lvl="1"/>
            <a:r>
              <a:rPr lang="en-US" dirty="0"/>
              <a:t>ns3::</a:t>
            </a:r>
            <a:r>
              <a:rPr lang="en-US" dirty="0" err="1"/>
              <a:t>ndn</a:t>
            </a:r>
            <a:r>
              <a:rPr lang="en-US" dirty="0"/>
              <a:t>::</a:t>
            </a:r>
            <a:r>
              <a:rPr lang="en-US" dirty="0" err="1"/>
              <a:t>cs</a:t>
            </a:r>
            <a:r>
              <a:rPr lang="en-US" dirty="0"/>
              <a:t>::</a:t>
            </a:r>
            <a:r>
              <a:rPr lang="en-US" dirty="0" err="1"/>
              <a:t>Fifo</a:t>
            </a:r>
            <a:r>
              <a:rPr lang="en-US" dirty="0"/>
              <a:t>::</a:t>
            </a:r>
            <a:r>
              <a:rPr lang="en-US" dirty="0" err="1"/>
              <a:t>LifetimeStats</a:t>
            </a:r>
            <a:endParaRPr lang="en-US" dirty="0"/>
          </a:p>
          <a:p>
            <a:pPr lvl="1"/>
            <a:r>
              <a:rPr lang="en-US" dirty="0"/>
              <a:t>ns3::</a:t>
            </a:r>
            <a:r>
              <a:rPr lang="en-US" dirty="0" err="1"/>
              <a:t>ndn</a:t>
            </a:r>
            <a:r>
              <a:rPr lang="en-US" dirty="0"/>
              <a:t>::</a:t>
            </a:r>
            <a:r>
              <a:rPr lang="en-US" dirty="0" err="1"/>
              <a:t>cs</a:t>
            </a:r>
            <a:r>
              <a:rPr lang="en-US" dirty="0"/>
              <a:t>::</a:t>
            </a:r>
            <a:r>
              <a:rPr lang="en-US" dirty="0" err="1"/>
              <a:t>Lfu</a:t>
            </a:r>
            <a:r>
              <a:rPr lang="en-US" dirty="0"/>
              <a:t>::</a:t>
            </a:r>
            <a:r>
              <a:rPr lang="en-US" dirty="0" err="1"/>
              <a:t>LifetimeStats</a:t>
            </a:r>
            <a:endParaRPr lang="en-US" dirty="0" smtClean="0"/>
          </a:p>
          <a:p>
            <a:endParaRPr lang="en-US" dirty="0"/>
          </a:p>
          <a:p>
            <a:endParaRPr lang="en-US" sz="1500" dirty="0">
              <a:latin typeface="Monaco"/>
              <a:cs typeface="Monaco"/>
            </a:endParaRPr>
          </a:p>
          <a:p>
            <a:pPr marL="0" indent="0">
              <a:buNone/>
            </a:pPr>
            <a:r>
              <a:rPr lang="en-US" sz="1500" dirty="0">
                <a:latin typeface="Monaco"/>
                <a:cs typeface="Monaco"/>
              </a:rPr>
              <a:t> </a:t>
            </a:r>
            <a:endParaRPr lang="en-US" dirty="0"/>
          </a:p>
        </p:txBody>
      </p:sp>
      <p:sp>
        <p:nvSpPr>
          <p:cNvPr id="4" name="TextBox 3"/>
          <p:cNvSpPr txBox="1"/>
          <p:nvPr/>
        </p:nvSpPr>
        <p:spPr>
          <a:xfrm>
            <a:off x="489166" y="874654"/>
            <a:ext cx="7986893" cy="55399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lvl="1" indent="0">
              <a:buNone/>
            </a:pPr>
            <a:r>
              <a:rPr lang="en-US" sz="1500" dirty="0" err="1">
                <a:latin typeface="Monaco"/>
                <a:cs typeface="Monaco"/>
              </a:rPr>
              <a:t>ndn</a:t>
            </a:r>
            <a:r>
              <a:rPr lang="en-US" sz="1500" dirty="0">
                <a:latin typeface="Monaco"/>
                <a:cs typeface="Monaco"/>
              </a:rPr>
              <a:t>::</a:t>
            </a:r>
            <a:r>
              <a:rPr lang="en-US" sz="1500" dirty="0" err="1">
                <a:latin typeface="Monaco"/>
                <a:cs typeface="Monaco"/>
              </a:rPr>
              <a:t>StackHelper</a:t>
            </a:r>
            <a:r>
              <a:rPr lang="en-US" sz="1500" dirty="0">
                <a:latin typeface="Monaco"/>
                <a:cs typeface="Monaco"/>
              </a:rPr>
              <a:t> </a:t>
            </a:r>
            <a:r>
              <a:rPr lang="en-US" sz="1500" dirty="0" err="1">
                <a:latin typeface="Monaco"/>
                <a:cs typeface="Monaco"/>
              </a:rPr>
              <a:t>ndnHelper</a:t>
            </a:r>
            <a:r>
              <a:rPr lang="en-US" sz="1500" dirty="0">
                <a:latin typeface="Monaco"/>
                <a:cs typeface="Monaco"/>
              </a:rPr>
              <a:t>;</a:t>
            </a:r>
          </a:p>
          <a:p>
            <a:pPr marL="0" lvl="1" indent="0">
              <a:buNone/>
            </a:pPr>
            <a:r>
              <a:rPr lang="en-US" sz="1500" dirty="0" err="1" smtClean="0">
                <a:latin typeface="Monaco"/>
                <a:cs typeface="Monaco"/>
              </a:rPr>
              <a:t>ndnHelper.SetContentStore</a:t>
            </a:r>
            <a:r>
              <a:rPr lang="en-US" sz="1500" dirty="0" smtClean="0">
                <a:latin typeface="Monaco"/>
                <a:cs typeface="Monaco"/>
              </a:rPr>
              <a:t> </a:t>
            </a:r>
            <a:r>
              <a:rPr lang="en-US" sz="1500" dirty="0">
                <a:latin typeface="Monaco"/>
                <a:cs typeface="Monaco"/>
              </a:rPr>
              <a:t>(“ns3::</a:t>
            </a:r>
            <a:r>
              <a:rPr lang="en-US" sz="1500" dirty="0" err="1">
                <a:latin typeface="Monaco"/>
                <a:cs typeface="Monaco"/>
              </a:rPr>
              <a:t>ndn</a:t>
            </a:r>
            <a:r>
              <a:rPr lang="en-US" sz="1500" dirty="0">
                <a:latin typeface="Monaco"/>
                <a:cs typeface="Monaco"/>
              </a:rPr>
              <a:t>::</a:t>
            </a:r>
            <a:r>
              <a:rPr lang="en-US" sz="1500" dirty="0" err="1">
                <a:latin typeface="Monaco"/>
                <a:cs typeface="Monaco"/>
              </a:rPr>
              <a:t>cs</a:t>
            </a:r>
            <a:r>
              <a:rPr lang="en-US" sz="1500" dirty="0">
                <a:latin typeface="Monaco"/>
                <a:cs typeface="Monaco"/>
              </a:rPr>
              <a:t>::</a:t>
            </a:r>
            <a:r>
              <a:rPr lang="en-US" sz="1500" dirty="0" err="1" smtClean="0">
                <a:latin typeface="Monaco"/>
                <a:cs typeface="Monaco"/>
              </a:rPr>
              <a:t>Lru</a:t>
            </a:r>
            <a:r>
              <a:rPr lang="en-US" sz="1500" dirty="0" smtClean="0">
                <a:latin typeface="Monaco"/>
                <a:cs typeface="Monaco"/>
              </a:rPr>
              <a:t>”</a:t>
            </a:r>
            <a:r>
              <a:rPr lang="en-US" sz="1500" dirty="0">
                <a:latin typeface="Monaco"/>
                <a:cs typeface="Monaco"/>
              </a:rPr>
              <a:t>, “</a:t>
            </a:r>
            <a:r>
              <a:rPr lang="en-US" sz="1500" dirty="0" err="1">
                <a:latin typeface="Monaco"/>
                <a:cs typeface="Monaco"/>
              </a:rPr>
              <a:t>MaxSize</a:t>
            </a:r>
            <a:r>
              <a:rPr lang="en-US" sz="1500" dirty="0">
                <a:latin typeface="Monaco"/>
                <a:cs typeface="Monaco"/>
              </a:rPr>
              <a:t>”, “100”)</a:t>
            </a:r>
            <a:r>
              <a:rPr lang="en-US" sz="1500" dirty="0" smtClean="0">
                <a:latin typeface="Monaco"/>
                <a:cs typeface="Monaco"/>
              </a:rPr>
              <a:t>;</a:t>
            </a:r>
            <a:endParaRPr lang="en-US" sz="1500" dirty="0">
              <a:latin typeface="Monaco"/>
              <a:cs typeface="Monaco"/>
            </a:endParaRPr>
          </a:p>
        </p:txBody>
      </p:sp>
      <p:sp>
        <p:nvSpPr>
          <p:cNvPr id="6" name="Slide Number Placeholder 5"/>
          <p:cNvSpPr>
            <a:spLocks noGrp="1"/>
          </p:cNvSpPr>
          <p:nvPr>
            <p:ph type="sldNum" sz="quarter" idx="12"/>
          </p:nvPr>
        </p:nvSpPr>
        <p:spPr/>
        <p:txBody>
          <a:bodyPr/>
          <a:lstStyle/>
          <a:p>
            <a:fld id="{7CC83F51-380F-B746-B12D-AEDA332A5623}" type="slidenum">
              <a:rPr lang="en-US" smtClean="0"/>
              <a:t>32</a:t>
            </a:fld>
            <a:endParaRPr lang="en-US"/>
          </a:p>
        </p:txBody>
      </p:sp>
    </p:spTree>
    <p:extLst>
      <p:ext uri="{BB962C8B-B14F-4D97-AF65-F5344CB8AC3E}">
        <p14:creationId xmlns:p14="http://schemas.microsoft.com/office/powerpoint/2010/main" val="980986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Pending Interest Table (PIT)</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endParaRPr lang="en-US" dirty="0" smtClean="0"/>
          </a:p>
          <a:p>
            <a:r>
              <a:rPr lang="en-US" dirty="0" smtClean="0"/>
              <a:t>Each </a:t>
            </a:r>
            <a:r>
              <a:rPr lang="en-US" dirty="0" smtClean="0"/>
              <a:t>PIT entry stores</a:t>
            </a:r>
          </a:p>
          <a:p>
            <a:pPr lvl="1"/>
            <a:r>
              <a:rPr lang="en-US" dirty="0" smtClean="0"/>
              <a:t>Interest packet itself</a:t>
            </a:r>
          </a:p>
          <a:p>
            <a:pPr lvl="1"/>
            <a:r>
              <a:rPr lang="en-US" dirty="0" smtClean="0"/>
              <a:t>list of incoming faces + associated info</a:t>
            </a:r>
          </a:p>
          <a:p>
            <a:pPr lvl="1"/>
            <a:r>
              <a:rPr lang="en-US" dirty="0" smtClean="0"/>
              <a:t>list of outgoing faces + associated info</a:t>
            </a:r>
          </a:p>
          <a:p>
            <a:pPr lvl="1"/>
            <a:r>
              <a:rPr lang="en-US" dirty="0" smtClean="0"/>
              <a:t>forwarding strategy tags</a:t>
            </a:r>
          </a:p>
          <a:p>
            <a:pPr lvl="2"/>
            <a:r>
              <a:rPr lang="en-US" dirty="0" smtClean="0"/>
              <a:t>e.g., reference to a delayed processing queue</a:t>
            </a:r>
          </a:p>
          <a:p>
            <a:r>
              <a:rPr lang="en-US" dirty="0" smtClean="0"/>
              <a:t>Size of PIT can be limited in simulation scenario</a:t>
            </a:r>
          </a:p>
          <a:p>
            <a:pPr lvl="1"/>
            <a:r>
              <a:rPr lang="en-US" dirty="0" smtClean="0"/>
              <a:t> Available policies for new PIT entry creation:</a:t>
            </a:r>
          </a:p>
          <a:p>
            <a:pPr lvl="2"/>
            <a:r>
              <a:rPr lang="en-US" dirty="0" smtClean="0"/>
              <a:t>(default) persistent (</a:t>
            </a:r>
            <a:r>
              <a:rPr lang="en-US" sz="1600" dirty="0" smtClean="0">
                <a:latin typeface="Monaco"/>
                <a:cs typeface="Monaco"/>
              </a:rPr>
              <a:t>ns3::</a:t>
            </a:r>
            <a:r>
              <a:rPr lang="en-US" sz="1600" dirty="0" err="1" smtClean="0">
                <a:latin typeface="Monaco"/>
                <a:cs typeface="Monaco"/>
              </a:rPr>
              <a:t>ndn</a:t>
            </a:r>
            <a:r>
              <a:rPr lang="en-US" sz="1600" dirty="0" smtClean="0">
                <a:latin typeface="Monaco"/>
                <a:cs typeface="Monaco"/>
              </a:rPr>
              <a:t>::pit::Persistent</a:t>
            </a:r>
            <a:r>
              <a:rPr lang="en-US" dirty="0" smtClean="0"/>
              <a:t>): a new entry will not be created if limit is reached</a:t>
            </a:r>
          </a:p>
          <a:p>
            <a:pPr lvl="2"/>
            <a:r>
              <a:rPr lang="en-US" dirty="0" smtClean="0"/>
              <a:t>LRU (</a:t>
            </a:r>
            <a:r>
              <a:rPr lang="en-US" sz="1600" dirty="0" smtClean="0">
                <a:latin typeface="Monaco"/>
                <a:cs typeface="Monaco"/>
              </a:rPr>
              <a:t>ns3::</a:t>
            </a:r>
            <a:r>
              <a:rPr lang="en-US" sz="1600" dirty="0" err="1" smtClean="0">
                <a:latin typeface="Monaco"/>
                <a:cs typeface="Monaco"/>
              </a:rPr>
              <a:t>ndn</a:t>
            </a:r>
            <a:r>
              <a:rPr lang="en-US" sz="1600" dirty="0" smtClean="0">
                <a:latin typeface="Monaco"/>
                <a:cs typeface="Monaco"/>
              </a:rPr>
              <a:t>::pit::LRU</a:t>
            </a:r>
            <a:r>
              <a:rPr lang="en-US" dirty="0" smtClean="0"/>
              <a:t>): when limit is reached, insertion of a new entry will evict the oldest entry</a:t>
            </a:r>
          </a:p>
          <a:p>
            <a:pPr lvl="2"/>
            <a:r>
              <a:rPr lang="en-US" dirty="0" smtClean="0"/>
              <a:t>Random (</a:t>
            </a:r>
            <a:r>
              <a:rPr lang="en-US" sz="1600" dirty="0" smtClean="0">
                <a:latin typeface="Monaco"/>
                <a:cs typeface="Monaco"/>
              </a:rPr>
              <a:t>ns3::</a:t>
            </a:r>
            <a:r>
              <a:rPr lang="en-US" sz="1600" dirty="0" err="1" smtClean="0">
                <a:latin typeface="Monaco"/>
                <a:cs typeface="Monaco"/>
              </a:rPr>
              <a:t>ndn</a:t>
            </a:r>
            <a:r>
              <a:rPr lang="en-US" sz="1600" dirty="0" smtClean="0">
                <a:latin typeface="Monaco"/>
                <a:cs typeface="Monaco"/>
              </a:rPr>
              <a:t>::pit::Random</a:t>
            </a:r>
            <a:r>
              <a:rPr lang="en-US" dirty="0" smtClean="0"/>
              <a:t>): when limit is reached, insertion will evict a random entry</a:t>
            </a:r>
          </a:p>
          <a:p>
            <a:pPr lvl="2"/>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33</a:t>
            </a:fld>
            <a:endParaRPr lang="en-US"/>
          </a:p>
        </p:txBody>
      </p:sp>
      <p:sp>
        <p:nvSpPr>
          <p:cNvPr id="5" name="TextBox 4"/>
          <p:cNvSpPr txBox="1"/>
          <p:nvPr/>
        </p:nvSpPr>
        <p:spPr>
          <a:xfrm>
            <a:off x="489166" y="874654"/>
            <a:ext cx="7986893" cy="55399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lvl="1" indent="0">
              <a:buNone/>
            </a:pPr>
            <a:r>
              <a:rPr lang="en-US" sz="1500" dirty="0" err="1">
                <a:latin typeface="Monaco"/>
                <a:cs typeface="Monaco"/>
              </a:rPr>
              <a:t>ndn</a:t>
            </a:r>
            <a:r>
              <a:rPr lang="en-US" sz="1500" dirty="0">
                <a:latin typeface="Monaco"/>
                <a:cs typeface="Monaco"/>
              </a:rPr>
              <a:t>::</a:t>
            </a:r>
            <a:r>
              <a:rPr lang="en-US" sz="1500" dirty="0" err="1">
                <a:latin typeface="Monaco"/>
                <a:cs typeface="Monaco"/>
              </a:rPr>
              <a:t>StackHelper</a:t>
            </a:r>
            <a:r>
              <a:rPr lang="en-US" sz="1500" dirty="0">
                <a:latin typeface="Monaco"/>
                <a:cs typeface="Monaco"/>
              </a:rPr>
              <a:t> </a:t>
            </a:r>
            <a:r>
              <a:rPr lang="en-US" sz="1500" dirty="0" err="1">
                <a:latin typeface="Monaco"/>
                <a:cs typeface="Monaco"/>
              </a:rPr>
              <a:t>ndnHelper</a:t>
            </a:r>
            <a:r>
              <a:rPr lang="en-US" sz="1500" dirty="0">
                <a:latin typeface="Monaco"/>
                <a:cs typeface="Monaco"/>
              </a:rPr>
              <a:t>;</a:t>
            </a:r>
          </a:p>
          <a:p>
            <a:pPr marL="0" lvl="1" indent="0">
              <a:buNone/>
            </a:pPr>
            <a:r>
              <a:rPr lang="en-US" sz="1500" dirty="0" err="1" smtClean="0">
                <a:latin typeface="Monaco"/>
                <a:cs typeface="Monaco"/>
              </a:rPr>
              <a:t>ndnHelper.SetPit</a:t>
            </a:r>
            <a:r>
              <a:rPr lang="en-US" sz="1500" dirty="0" smtClean="0">
                <a:latin typeface="Monaco"/>
                <a:cs typeface="Monaco"/>
              </a:rPr>
              <a:t> </a:t>
            </a:r>
            <a:r>
              <a:rPr lang="en-US" sz="1500" dirty="0">
                <a:latin typeface="Monaco"/>
                <a:cs typeface="Monaco"/>
              </a:rPr>
              <a:t>(“ns3::</a:t>
            </a:r>
            <a:r>
              <a:rPr lang="en-US" sz="1500" dirty="0" err="1">
                <a:latin typeface="Monaco"/>
                <a:cs typeface="Monaco"/>
              </a:rPr>
              <a:t>ndn</a:t>
            </a:r>
            <a:r>
              <a:rPr lang="en-US" sz="1500" dirty="0">
                <a:latin typeface="Monaco"/>
                <a:cs typeface="Monaco"/>
              </a:rPr>
              <a:t>:</a:t>
            </a:r>
            <a:r>
              <a:rPr lang="en-US" sz="1500" dirty="0" smtClean="0">
                <a:latin typeface="Monaco"/>
                <a:cs typeface="Monaco"/>
              </a:rPr>
              <a:t>:pit::Persistent”</a:t>
            </a:r>
            <a:r>
              <a:rPr lang="en-US" sz="1500" dirty="0">
                <a:latin typeface="Monaco"/>
                <a:cs typeface="Monaco"/>
              </a:rPr>
              <a:t>, “</a:t>
            </a:r>
            <a:r>
              <a:rPr lang="en-US" sz="1500" dirty="0" err="1">
                <a:latin typeface="Monaco"/>
                <a:cs typeface="Monaco"/>
              </a:rPr>
              <a:t>MaxSize</a:t>
            </a:r>
            <a:r>
              <a:rPr lang="en-US" sz="1500" dirty="0">
                <a:latin typeface="Monaco"/>
                <a:cs typeface="Monaco"/>
              </a:rPr>
              <a:t>”, “100”)</a:t>
            </a:r>
            <a:r>
              <a:rPr lang="en-US" sz="1500" dirty="0" smtClean="0">
                <a:latin typeface="Monaco"/>
                <a:cs typeface="Monaco"/>
              </a:rPr>
              <a:t>;</a:t>
            </a:r>
            <a:endParaRPr lang="en-US" sz="1500" dirty="0">
              <a:latin typeface="Monaco"/>
              <a:cs typeface="Monaco"/>
            </a:endParaRPr>
          </a:p>
        </p:txBody>
      </p:sp>
    </p:spTree>
    <p:extLst>
      <p:ext uri="{BB962C8B-B14F-4D97-AF65-F5344CB8AC3E}">
        <p14:creationId xmlns:p14="http://schemas.microsoft.com/office/powerpoint/2010/main" val="1306016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own forwarding strategy</a:t>
            </a:r>
            <a:endParaRPr lang="en-US" dirty="0"/>
          </a:p>
        </p:txBody>
      </p:sp>
      <p:sp>
        <p:nvSpPr>
          <p:cNvPr id="3" name="Content Placeholder 2"/>
          <p:cNvSpPr>
            <a:spLocks noGrp="1"/>
          </p:cNvSpPr>
          <p:nvPr>
            <p:ph sz="half" idx="1"/>
          </p:nvPr>
        </p:nvSpPr>
        <p:spPr/>
        <p:txBody>
          <a:bodyPr/>
          <a:lstStyle/>
          <a:p>
            <a:pPr marL="468630" lvl="1" indent="-285750">
              <a:lnSpc>
                <a:spcPct val="100000"/>
              </a:lnSpc>
              <a:buFont typeface="Arial"/>
              <a:buChar char="•"/>
            </a:pPr>
            <a:r>
              <a:rPr lang="en-US" sz="1400" dirty="0" err="1"/>
              <a:t>DidSendOutData</a:t>
            </a:r>
            <a:endParaRPr lang="en-US" sz="1400" dirty="0"/>
          </a:p>
          <a:p>
            <a:pPr marL="468630" lvl="1" indent="-285750">
              <a:lnSpc>
                <a:spcPct val="100000"/>
              </a:lnSpc>
              <a:buFont typeface="Arial"/>
              <a:buChar char="•"/>
            </a:pPr>
            <a:r>
              <a:rPr lang="en-US" sz="1400" dirty="0" err="1"/>
              <a:t>DidReceiveSolicitedData</a:t>
            </a:r>
            <a:endParaRPr lang="en-US" sz="1400" dirty="0"/>
          </a:p>
          <a:p>
            <a:pPr marL="468630" lvl="1" indent="-285750">
              <a:lnSpc>
                <a:spcPct val="100000"/>
              </a:lnSpc>
              <a:buFont typeface="Arial"/>
              <a:buChar char="•"/>
            </a:pPr>
            <a:r>
              <a:rPr lang="en-US" sz="1400" dirty="0" err="1"/>
              <a:t>DidReceiveUnsolicitedData</a:t>
            </a:r>
            <a:endParaRPr lang="en-US" sz="1400" dirty="0"/>
          </a:p>
          <a:p>
            <a:pPr marL="468630" lvl="1" indent="-285750">
              <a:lnSpc>
                <a:spcPct val="100000"/>
              </a:lnSpc>
              <a:buFont typeface="Arial"/>
              <a:buChar char="•"/>
            </a:pPr>
            <a:r>
              <a:rPr lang="en-US" sz="1400" dirty="0" err="1"/>
              <a:t>ShouldSuppressIncomingInterest</a:t>
            </a:r>
            <a:endParaRPr lang="en-US" sz="1400" dirty="0"/>
          </a:p>
          <a:p>
            <a:pPr marL="468630" lvl="1" indent="-285750">
              <a:lnSpc>
                <a:spcPct val="100000"/>
              </a:lnSpc>
              <a:buFont typeface="Arial"/>
              <a:buChar char="•"/>
            </a:pPr>
            <a:r>
              <a:rPr lang="en-US" sz="1400" dirty="0" err="1"/>
              <a:t>CanSendOutInterest</a:t>
            </a:r>
            <a:endParaRPr lang="en-US" sz="1400" dirty="0"/>
          </a:p>
          <a:p>
            <a:pPr marL="468630" lvl="1" indent="-285750">
              <a:lnSpc>
                <a:spcPct val="100000"/>
              </a:lnSpc>
              <a:buFont typeface="Arial"/>
              <a:buChar char="•"/>
            </a:pPr>
            <a:r>
              <a:rPr lang="en-US" sz="1400" dirty="0" err="1"/>
              <a:t>TrySendOutInterest</a:t>
            </a:r>
            <a:endParaRPr lang="en-US" sz="1400" dirty="0"/>
          </a:p>
          <a:p>
            <a:pPr marL="468630" lvl="1" indent="-285750">
              <a:lnSpc>
                <a:spcPct val="100000"/>
              </a:lnSpc>
              <a:buFont typeface="Arial"/>
              <a:buChar char="•"/>
            </a:pPr>
            <a:r>
              <a:rPr lang="en-US" sz="1400" dirty="0" err="1"/>
              <a:t>DidSendOutInterest</a:t>
            </a:r>
            <a:endParaRPr lang="en-US" sz="1400" dirty="0"/>
          </a:p>
          <a:p>
            <a:pPr marL="468630" lvl="1" indent="-285750">
              <a:lnSpc>
                <a:spcPct val="100000"/>
              </a:lnSpc>
              <a:buFont typeface="Arial"/>
              <a:buChar char="•"/>
            </a:pPr>
            <a:r>
              <a:rPr lang="en-US" sz="1400" dirty="0" err="1"/>
              <a:t>PropagateInterest</a:t>
            </a:r>
            <a:endParaRPr lang="en-US" sz="1400" dirty="0"/>
          </a:p>
          <a:p>
            <a:pPr marL="468630" lvl="1" indent="-285750">
              <a:lnSpc>
                <a:spcPct val="100000"/>
              </a:lnSpc>
              <a:buFont typeface="Arial"/>
              <a:buChar char="•"/>
            </a:pPr>
            <a:r>
              <a:rPr lang="en-US" sz="1400" dirty="0" err="1"/>
              <a:t>DoPropagateInterest</a:t>
            </a:r>
            <a:endParaRPr lang="en-US" sz="1400" dirty="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34</a:t>
            </a:fld>
            <a:endParaRPr lang="en-US"/>
          </a:p>
        </p:txBody>
      </p:sp>
      <p:sp>
        <p:nvSpPr>
          <p:cNvPr id="5" name="Content Placeholder 4"/>
          <p:cNvSpPr>
            <a:spLocks noGrp="1"/>
          </p:cNvSpPr>
          <p:nvPr>
            <p:ph sz="half" idx="13"/>
          </p:nvPr>
        </p:nvSpPr>
        <p:spPr/>
        <p:txBody>
          <a:bodyPr/>
          <a:lstStyle/>
          <a:p>
            <a:pPr>
              <a:lnSpc>
                <a:spcPct val="100000"/>
              </a:lnSpc>
            </a:pPr>
            <a:r>
              <a:rPr lang="en-US" sz="1400" b="1" dirty="0" smtClean="0"/>
              <a:t>Step 1.</a:t>
            </a:r>
            <a:r>
              <a:rPr lang="en-US" sz="1400" dirty="0" smtClean="0"/>
              <a:t>  Create a standard C++ class and derive it from </a:t>
            </a:r>
            <a:r>
              <a:rPr lang="en-US" sz="1400" dirty="0" err="1" smtClean="0"/>
              <a:t>ndn</a:t>
            </a:r>
            <a:r>
              <a:rPr lang="en-US" sz="1400" dirty="0" smtClean="0"/>
              <a:t>::</a:t>
            </a:r>
            <a:r>
              <a:rPr lang="en-US" sz="1400" dirty="0" err="1" smtClean="0"/>
              <a:t>ForwardingStrategy</a:t>
            </a:r>
            <a:r>
              <a:rPr lang="en-US" sz="1400" dirty="0" smtClean="0"/>
              <a:t>, one of the extensions, or one of the existing strategies</a:t>
            </a:r>
          </a:p>
          <a:p>
            <a:pPr>
              <a:lnSpc>
                <a:spcPct val="100000"/>
              </a:lnSpc>
            </a:pPr>
            <a:endParaRPr lang="en-US" sz="1400" dirty="0"/>
          </a:p>
          <a:p>
            <a:pPr>
              <a:lnSpc>
                <a:spcPct val="100000"/>
              </a:lnSpc>
            </a:pPr>
            <a:r>
              <a:rPr lang="en-US" sz="1400" dirty="0" smtClean="0"/>
              <a:t>Step 2.  Extend or re-implement available forwarding strategy events (for the full </a:t>
            </a:r>
            <a:r>
              <a:rPr lang="en-US" sz="1400" dirty="0"/>
              <a:t>list refer to </a:t>
            </a:r>
            <a:r>
              <a:rPr lang="en-US" sz="1400" dirty="0">
                <a:hlinkClick r:id="rId2"/>
              </a:rPr>
              <a:t>http://ndnsim.net/doxygen</a:t>
            </a:r>
            <a:r>
              <a:rPr lang="en-US" sz="1400" dirty="0" smtClean="0">
                <a:hlinkClick r:id="rId2"/>
              </a:rPr>
              <a:t>/</a:t>
            </a:r>
            <a:r>
              <a:rPr lang="en-US" sz="1400" dirty="0" smtClean="0"/>
              <a:t>): </a:t>
            </a:r>
          </a:p>
          <a:p>
            <a:pPr marL="468630" lvl="1" indent="-285750">
              <a:lnSpc>
                <a:spcPct val="100000"/>
              </a:lnSpc>
              <a:buFont typeface="Arial"/>
              <a:buChar char="•"/>
            </a:pPr>
            <a:r>
              <a:rPr lang="en-US" sz="1400" dirty="0" err="1"/>
              <a:t>OnInterest</a:t>
            </a:r>
            <a:endParaRPr lang="en-US" sz="1400" dirty="0"/>
          </a:p>
          <a:p>
            <a:pPr marL="468630" lvl="1" indent="-285750">
              <a:lnSpc>
                <a:spcPct val="100000"/>
              </a:lnSpc>
              <a:buFont typeface="Arial"/>
              <a:buChar char="•"/>
            </a:pPr>
            <a:r>
              <a:rPr lang="en-US" sz="1400" dirty="0" err="1"/>
              <a:t>OnData</a:t>
            </a:r>
            <a:endParaRPr lang="en-US" sz="1400" dirty="0"/>
          </a:p>
          <a:p>
            <a:pPr marL="468630" lvl="1" indent="-285750">
              <a:lnSpc>
                <a:spcPct val="100000"/>
              </a:lnSpc>
              <a:buFont typeface="Arial"/>
              <a:buChar char="•"/>
            </a:pPr>
            <a:r>
              <a:rPr lang="en-US" sz="1400" dirty="0" err="1"/>
              <a:t>WillEraseTimedOutPendingInterest</a:t>
            </a:r>
            <a:endParaRPr lang="en-US" sz="1400" dirty="0"/>
          </a:p>
          <a:p>
            <a:pPr marL="468630" lvl="1" indent="-285750">
              <a:lnSpc>
                <a:spcPct val="100000"/>
              </a:lnSpc>
              <a:buFont typeface="Arial"/>
              <a:buChar char="•"/>
            </a:pPr>
            <a:r>
              <a:rPr lang="en-US" sz="1400" dirty="0" err="1"/>
              <a:t>AddFace</a:t>
            </a:r>
            <a:endParaRPr lang="en-US" sz="1400" dirty="0"/>
          </a:p>
          <a:p>
            <a:pPr marL="468630" lvl="1" indent="-285750">
              <a:lnSpc>
                <a:spcPct val="100000"/>
              </a:lnSpc>
              <a:buFont typeface="Arial"/>
              <a:buChar char="•"/>
            </a:pPr>
            <a:r>
              <a:rPr lang="en-US" sz="1400" dirty="0" err="1"/>
              <a:t>RemoveFace</a:t>
            </a:r>
            <a:endParaRPr lang="en-US" sz="1400" dirty="0"/>
          </a:p>
          <a:p>
            <a:pPr marL="468630" lvl="1" indent="-285750">
              <a:lnSpc>
                <a:spcPct val="100000"/>
              </a:lnSpc>
              <a:buFont typeface="Arial"/>
              <a:buChar char="•"/>
            </a:pPr>
            <a:r>
              <a:rPr lang="en-US" sz="1400" dirty="0" err="1"/>
              <a:t>DidAddFibEntry</a:t>
            </a:r>
            <a:endParaRPr lang="en-US" sz="1400" dirty="0"/>
          </a:p>
          <a:p>
            <a:pPr marL="468630" lvl="1" indent="-285750">
              <a:lnSpc>
                <a:spcPct val="100000"/>
              </a:lnSpc>
              <a:buFont typeface="Arial"/>
              <a:buChar char="•"/>
            </a:pPr>
            <a:r>
              <a:rPr lang="en-US" sz="1400" dirty="0" err="1"/>
              <a:t>WillRemoveFibEntry</a:t>
            </a:r>
            <a:endParaRPr lang="en-US" sz="1400" dirty="0"/>
          </a:p>
          <a:p>
            <a:pPr marL="468630" lvl="1" indent="-285750">
              <a:lnSpc>
                <a:spcPct val="100000"/>
              </a:lnSpc>
              <a:buFont typeface="Arial"/>
              <a:buChar char="•"/>
            </a:pPr>
            <a:r>
              <a:rPr lang="en-US" sz="1400" dirty="0" err="1" smtClean="0"/>
              <a:t>DidCreatePitEntry</a:t>
            </a:r>
            <a:endParaRPr lang="en-US" sz="1400" dirty="0"/>
          </a:p>
          <a:p>
            <a:pPr marL="468630" lvl="1" indent="-285750">
              <a:lnSpc>
                <a:spcPct val="100000"/>
              </a:lnSpc>
              <a:buFont typeface="Arial"/>
              <a:buChar char="•"/>
            </a:pPr>
            <a:r>
              <a:rPr lang="en-US" sz="1400" dirty="0" err="1"/>
              <a:t>FailedToCreatePitEntry</a:t>
            </a:r>
            <a:endParaRPr lang="en-US" sz="1400" dirty="0"/>
          </a:p>
          <a:p>
            <a:pPr marL="468630" lvl="1" indent="-285750">
              <a:lnSpc>
                <a:spcPct val="100000"/>
              </a:lnSpc>
              <a:buFont typeface="Arial"/>
              <a:buChar char="•"/>
            </a:pPr>
            <a:r>
              <a:rPr lang="en-US" sz="1400" dirty="0" err="1"/>
              <a:t>DidReceiveDuplicateInterest</a:t>
            </a:r>
            <a:endParaRPr lang="en-US" sz="1400" dirty="0"/>
          </a:p>
          <a:p>
            <a:pPr marL="468630" lvl="1" indent="-285750">
              <a:lnSpc>
                <a:spcPct val="100000"/>
              </a:lnSpc>
              <a:buFont typeface="Arial"/>
              <a:buChar char="•"/>
            </a:pPr>
            <a:r>
              <a:rPr lang="en-US" sz="1400" dirty="0" err="1"/>
              <a:t>DidSuppressSimilarInterest</a:t>
            </a:r>
            <a:endParaRPr lang="en-US" sz="1400" dirty="0"/>
          </a:p>
          <a:p>
            <a:pPr marL="468630" lvl="1" indent="-285750">
              <a:lnSpc>
                <a:spcPct val="100000"/>
              </a:lnSpc>
              <a:buFont typeface="Arial"/>
              <a:buChar char="•"/>
            </a:pPr>
            <a:r>
              <a:rPr lang="en-US" sz="1400" dirty="0" err="1"/>
              <a:t>DidForwardSimilarInterest</a:t>
            </a:r>
            <a:endParaRPr lang="en-US" sz="1400" dirty="0"/>
          </a:p>
          <a:p>
            <a:pPr marL="468630" lvl="1" indent="-285750">
              <a:lnSpc>
                <a:spcPct val="100000"/>
              </a:lnSpc>
              <a:buFont typeface="Arial"/>
              <a:buChar char="•"/>
            </a:pPr>
            <a:r>
              <a:rPr lang="en-US" sz="1400" dirty="0" err="1"/>
              <a:t>DidExhaustForwardingOptions</a:t>
            </a:r>
            <a:endParaRPr lang="en-US" sz="1400" dirty="0"/>
          </a:p>
          <a:p>
            <a:pPr marL="468630" lvl="1" indent="-285750">
              <a:lnSpc>
                <a:spcPct val="100000"/>
              </a:lnSpc>
              <a:buFont typeface="Arial"/>
              <a:buChar char="•"/>
            </a:pPr>
            <a:r>
              <a:rPr lang="en-US" sz="1400" dirty="0" err="1"/>
              <a:t>DetectRetransmittedInterest</a:t>
            </a:r>
            <a:endParaRPr lang="en-US" sz="1400" dirty="0"/>
          </a:p>
          <a:p>
            <a:pPr marL="468630" lvl="1" indent="-285750">
              <a:lnSpc>
                <a:spcPct val="100000"/>
              </a:lnSpc>
              <a:buFont typeface="Arial"/>
              <a:buChar char="•"/>
            </a:pPr>
            <a:r>
              <a:rPr lang="en-US" sz="1400" dirty="0" err="1" smtClean="0"/>
              <a:t>WillSatisfyPendingInterest</a:t>
            </a:r>
            <a:endParaRPr lang="en-US" sz="1400" dirty="0"/>
          </a:p>
        </p:txBody>
      </p:sp>
    </p:spTree>
    <p:extLst>
      <p:ext uri="{BB962C8B-B14F-4D97-AF65-F5344CB8AC3E}">
        <p14:creationId xmlns:p14="http://schemas.microsoft.com/office/powerpoint/2010/main" val="3340086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custom forwarding strategy</a:t>
            </a:r>
            <a:endParaRPr lang="en-US" dirty="0"/>
          </a:p>
        </p:txBody>
      </p:sp>
      <p:sp>
        <p:nvSpPr>
          <p:cNvPr id="6" name="Content Placeholder 5"/>
          <p:cNvSpPr>
            <a:spLocks noGrp="1"/>
          </p:cNvSpPr>
          <p:nvPr>
            <p:ph idx="1"/>
          </p:nvPr>
        </p:nvSpPr>
        <p:spPr/>
        <p:txBody>
          <a:bodyPr/>
          <a:lstStyle/>
          <a:p>
            <a:r>
              <a:rPr lang="en-US" dirty="0" smtClean="0"/>
              <a:t>Basic</a:t>
            </a:r>
          </a:p>
          <a:p>
            <a:endParaRPr lang="en-US" dirty="0" smtClean="0"/>
          </a:p>
          <a:p>
            <a:pPr lvl="1"/>
            <a:r>
              <a:rPr lang="en-US" dirty="0">
                <a:hlinkClick r:id="rId2"/>
              </a:rPr>
              <a:t>http://ndnsim.net/fw.html#writing-your-own-custom-</a:t>
            </a:r>
            <a:r>
              <a:rPr lang="en-US" dirty="0" smtClean="0">
                <a:hlinkClick r:id="rId2"/>
              </a:rPr>
              <a:t>strategy</a:t>
            </a:r>
            <a:endParaRPr lang="en-US" dirty="0" smtClean="0"/>
          </a:p>
          <a:p>
            <a:pPr lvl="1"/>
            <a:endParaRPr lang="en-US" dirty="0"/>
          </a:p>
          <a:p>
            <a:r>
              <a:rPr lang="en-US" dirty="0" smtClean="0"/>
              <a:t>Processing forwarding strategy events</a:t>
            </a:r>
          </a:p>
          <a:p>
            <a:pPr lvl="1"/>
            <a:r>
              <a:rPr lang="en-US" dirty="0" smtClean="0"/>
              <a:t>Example</a:t>
            </a:r>
          </a:p>
          <a:p>
            <a:pPr lvl="2"/>
            <a:r>
              <a:rPr lang="en-US" dirty="0" smtClean="0"/>
              <a:t>if </a:t>
            </a:r>
            <a:r>
              <a:rPr lang="en-US" dirty="0"/>
              <a:t>we want to perform special logging of all forwarded, timed out, and satisfied </a:t>
            </a:r>
            <a:r>
              <a:rPr lang="en-US" dirty="0" smtClean="0"/>
              <a:t>Interests</a:t>
            </a:r>
          </a:p>
          <a:p>
            <a:pPr lvl="2"/>
            <a:endParaRPr lang="en-US" dirty="0" smtClean="0"/>
          </a:p>
          <a:p>
            <a:pPr lvl="1"/>
            <a:r>
              <a:rPr lang="en-US" dirty="0">
                <a:hlinkClick r:id="rId3"/>
              </a:rPr>
              <a:t>http://ndnsim.net/fw.html#extending-</a:t>
            </a:r>
            <a:r>
              <a:rPr lang="en-US" dirty="0" smtClean="0">
                <a:hlinkClick r:id="rId3"/>
              </a:rPr>
              <a:t>strategy</a:t>
            </a:r>
            <a:r>
              <a:rPr lang="en-US" dirty="0" smtClean="0"/>
              <a:t> </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35</a:t>
            </a:fld>
            <a:endParaRPr lang="en-US"/>
          </a:p>
        </p:txBody>
      </p:sp>
    </p:spTree>
    <p:extLst>
      <p:ext uri="{BB962C8B-B14F-4D97-AF65-F5344CB8AC3E}">
        <p14:creationId xmlns:p14="http://schemas.microsoft.com/office/powerpoint/2010/main" val="3429355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Write your own cache </a:t>
            </a:r>
            <a:r>
              <a:rPr lang="en-US" dirty="0" smtClean="0"/>
              <a:t>policy</a:t>
            </a:r>
            <a:endParaRPr lang="en-US" dirty="0"/>
          </a:p>
        </p:txBody>
      </p:sp>
      <p:sp>
        <p:nvSpPr>
          <p:cNvPr id="7" name="Content Placeholder 6"/>
          <p:cNvSpPr>
            <a:spLocks noGrp="1"/>
          </p:cNvSpPr>
          <p:nvPr>
            <p:ph idx="1"/>
          </p:nvPr>
        </p:nvSpPr>
        <p:spPr/>
        <p:txBody>
          <a:bodyPr>
            <a:normAutofit fontScale="92500" lnSpcReduction="10000"/>
          </a:bodyPr>
          <a:lstStyle/>
          <a:p>
            <a:r>
              <a:rPr lang="en-US" dirty="0" smtClean="0"/>
              <a:t>Option A:</a:t>
            </a:r>
          </a:p>
          <a:p>
            <a:pPr lvl="1"/>
            <a:r>
              <a:rPr lang="en-US" dirty="0" smtClean="0"/>
              <a:t>create a class derived from </a:t>
            </a:r>
            <a:r>
              <a:rPr lang="en-US" dirty="0" err="1" smtClean="0"/>
              <a:t>ndn</a:t>
            </a:r>
            <a:r>
              <a:rPr lang="en-US" dirty="0" smtClean="0"/>
              <a:t>::</a:t>
            </a:r>
            <a:r>
              <a:rPr lang="en-US" dirty="0" err="1" smtClean="0"/>
              <a:t>ContentStore</a:t>
            </a:r>
            <a:r>
              <a:rPr lang="en-US" dirty="0" smtClean="0"/>
              <a:t>, implementing all interface </a:t>
            </a:r>
            <a:r>
              <a:rPr lang="en-US" dirty="0" smtClean="0"/>
              <a:t>functions</a:t>
            </a:r>
          </a:p>
          <a:p>
            <a:pPr lvl="1"/>
            <a:r>
              <a:rPr lang="en-US" dirty="0" smtClean="0"/>
              <a:t>example</a:t>
            </a:r>
          </a:p>
          <a:p>
            <a:pPr lvl="2"/>
            <a:r>
              <a:rPr lang="en-US" dirty="0" err="1" smtClean="0"/>
              <a:t>ndn</a:t>
            </a:r>
            <a:r>
              <a:rPr lang="en-US" dirty="0" smtClean="0"/>
              <a:t>::</a:t>
            </a:r>
            <a:r>
              <a:rPr lang="en-US" dirty="0" err="1" smtClean="0"/>
              <a:t>cs</a:t>
            </a:r>
            <a:r>
              <a:rPr lang="en-US" dirty="0" smtClean="0"/>
              <a:t>::</a:t>
            </a:r>
            <a:r>
              <a:rPr lang="en-US" dirty="0" err="1" smtClean="0"/>
              <a:t>NoCache</a:t>
            </a:r>
            <a:endParaRPr lang="en-US" dirty="0" smtClean="0"/>
          </a:p>
          <a:p>
            <a:r>
              <a:rPr lang="en-US" dirty="0" smtClean="0"/>
              <a:t>Option B:</a:t>
            </a:r>
          </a:p>
          <a:p>
            <a:pPr lvl="1"/>
            <a:r>
              <a:rPr lang="en-US" dirty="0" smtClean="0"/>
              <a:t>use C++ templates of ndnSIM</a:t>
            </a:r>
          </a:p>
          <a:p>
            <a:pPr lvl="2"/>
            <a:r>
              <a:rPr lang="en-US" dirty="0" smtClean="0"/>
              <a:t>define “policy traits” (example </a:t>
            </a:r>
            <a:r>
              <a:rPr lang="en-US" dirty="0" err="1" smtClean="0"/>
              <a:t>utils</a:t>
            </a:r>
            <a:r>
              <a:rPr lang="en-US" dirty="0" smtClean="0"/>
              <a:t>/</a:t>
            </a:r>
            <a:r>
              <a:rPr lang="en-US" dirty="0" err="1" smtClean="0"/>
              <a:t>trie</a:t>
            </a:r>
            <a:r>
              <a:rPr lang="en-US" dirty="0" smtClean="0"/>
              <a:t>/</a:t>
            </a:r>
            <a:r>
              <a:rPr lang="en-US" dirty="0" err="1" smtClean="0"/>
              <a:t>lru</a:t>
            </a:r>
            <a:r>
              <a:rPr lang="en-US" dirty="0" smtClean="0"/>
              <a:t>-policy)</a:t>
            </a:r>
          </a:p>
          <a:p>
            <a:pPr lvl="3"/>
            <a:r>
              <a:rPr lang="en-US" dirty="0" smtClean="0"/>
              <a:t>defines what to do</a:t>
            </a:r>
          </a:p>
          <a:p>
            <a:pPr lvl="4"/>
            <a:r>
              <a:rPr lang="en-US" dirty="0" smtClean="0"/>
              <a:t>on insert (e.g., put in front)</a:t>
            </a:r>
          </a:p>
          <a:p>
            <a:pPr lvl="4"/>
            <a:r>
              <a:rPr lang="en-US" dirty="0" smtClean="0"/>
              <a:t>on update (e.g., promote to front)</a:t>
            </a:r>
          </a:p>
          <a:p>
            <a:pPr lvl="4"/>
            <a:r>
              <a:rPr lang="en-US" dirty="0" smtClean="0"/>
              <a:t>on delete (e.g., remove)</a:t>
            </a:r>
          </a:p>
          <a:p>
            <a:pPr lvl="4"/>
            <a:r>
              <a:rPr lang="en-US" dirty="0" smtClean="0"/>
              <a:t>on lookup (e.g., promote to front)</a:t>
            </a:r>
          </a:p>
          <a:p>
            <a:pPr lvl="2"/>
            <a:r>
              <a:rPr lang="en-US" dirty="0" smtClean="0"/>
              <a:t>instantiate cache class with new policy:</a:t>
            </a:r>
          </a:p>
          <a:p>
            <a:pPr lvl="3"/>
            <a:r>
              <a:rPr lang="en-US" dirty="0"/>
              <a:t>template class </a:t>
            </a:r>
            <a:r>
              <a:rPr lang="en-US" dirty="0" err="1"/>
              <a:t>ContentStoreImpl</a:t>
            </a:r>
            <a:r>
              <a:rPr lang="en-US" dirty="0"/>
              <a:t>&lt;</a:t>
            </a:r>
            <a:r>
              <a:rPr lang="en-US" dirty="0" err="1"/>
              <a:t>lru_policy_traits</a:t>
            </a:r>
            <a:r>
              <a:rPr lang="en-US" dirty="0"/>
              <a:t>&gt;;</a:t>
            </a:r>
          </a:p>
          <a:p>
            <a:pPr lvl="2"/>
            <a:r>
              <a:rPr lang="en-US" dirty="0" smtClean="0"/>
              <a:t>see examples in model/</a:t>
            </a:r>
            <a:r>
              <a:rPr lang="en-US" dirty="0" err="1" smtClean="0"/>
              <a:t>cs</a:t>
            </a:r>
            <a:r>
              <a:rPr lang="en-US" dirty="0" smtClean="0"/>
              <a:t>/content-store-</a:t>
            </a:r>
            <a:r>
              <a:rPr lang="en-US" dirty="0" err="1" smtClean="0"/>
              <a:t>impl.cc</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36</a:t>
            </a:fld>
            <a:endParaRPr lang="en-US"/>
          </a:p>
        </p:txBody>
      </p:sp>
    </p:spTree>
    <p:extLst>
      <p:ext uri="{BB962C8B-B14F-4D97-AF65-F5344CB8AC3E}">
        <p14:creationId xmlns:p14="http://schemas.microsoft.com/office/powerpoint/2010/main" val="1876675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custom cache policy</a:t>
            </a:r>
            <a:endParaRPr lang="en-US" dirty="0"/>
          </a:p>
        </p:txBody>
      </p:sp>
      <p:sp>
        <p:nvSpPr>
          <p:cNvPr id="3" name="Content Placeholder 2"/>
          <p:cNvSpPr>
            <a:spLocks noGrp="1"/>
          </p:cNvSpPr>
          <p:nvPr>
            <p:ph idx="1"/>
          </p:nvPr>
        </p:nvSpPr>
        <p:spPr/>
        <p:txBody>
          <a:bodyPr/>
          <a:lstStyle/>
          <a:p>
            <a:r>
              <a:rPr lang="en-US" dirty="0" err="1" smtClean="0"/>
              <a:t>ExamplePolicy</a:t>
            </a:r>
            <a:endParaRPr lang="en-US" dirty="0" smtClean="0"/>
          </a:p>
          <a:p>
            <a:pPr lvl="1"/>
            <a:r>
              <a:rPr lang="en-US" dirty="0" smtClean="0"/>
              <a:t>only every other data packet will be cached</a:t>
            </a:r>
          </a:p>
          <a:p>
            <a:pPr lvl="1"/>
            <a:r>
              <a:rPr lang="en-US" dirty="0" smtClean="0"/>
              <a:t>“promote” Data packet if it is accessed more that twice</a:t>
            </a:r>
          </a:p>
          <a:p>
            <a:pPr lvl="1"/>
            <a:r>
              <a:rPr lang="en-US" dirty="0" smtClean="0"/>
              <a:t>apply LRU cache replacement strategy</a:t>
            </a:r>
          </a:p>
          <a:p>
            <a:pPr lvl="1"/>
            <a:endParaRPr lang="en-US" dirty="0"/>
          </a:p>
          <a:p>
            <a:r>
              <a:rPr lang="en-US" dirty="0" smtClean="0"/>
              <a:t>Write “policy traits”</a:t>
            </a:r>
          </a:p>
          <a:p>
            <a:pPr lvl="1"/>
            <a:r>
              <a:rPr lang="en-US" dirty="0" smtClean="0"/>
              <a:t>extensions/example-</a:t>
            </a:r>
            <a:r>
              <a:rPr lang="en-US" dirty="0" err="1" smtClean="0"/>
              <a:t>policy.h</a:t>
            </a:r>
            <a:endParaRPr lang="en-US" dirty="0" smtClean="0"/>
          </a:p>
          <a:p>
            <a:pPr lvl="1"/>
            <a:r>
              <a:rPr lang="en-US" dirty="0" smtClean="0"/>
              <a:t>use one of the existing policy traits as a base</a:t>
            </a:r>
          </a:p>
          <a:p>
            <a:pPr lvl="2"/>
            <a:r>
              <a:rPr lang="en-US" dirty="0" err="1" smtClean="0"/>
              <a:t>utils</a:t>
            </a:r>
            <a:r>
              <a:rPr lang="en-US" dirty="0" smtClean="0"/>
              <a:t>/tries/</a:t>
            </a:r>
            <a:r>
              <a:rPr lang="en-US" dirty="0" err="1" smtClean="0"/>
              <a:t>lru-policy.h</a:t>
            </a:r>
            <a:endParaRPr lang="en-US" dirty="0" smtClean="0"/>
          </a:p>
          <a:p>
            <a:pPr lvl="2"/>
            <a:endParaRPr lang="en-US" dirty="0" smtClean="0"/>
          </a:p>
          <a:p>
            <a:r>
              <a:rPr lang="en-US" dirty="0" smtClean="0"/>
              <a:t>“Instantiate” content store with the policy</a:t>
            </a:r>
          </a:p>
          <a:p>
            <a:pPr lvl="1"/>
            <a:r>
              <a:rPr lang="en-US" dirty="0" smtClean="0"/>
              <a:t>create extensions/</a:t>
            </a:r>
            <a:r>
              <a:rPr lang="en-US" dirty="0" err="1" smtClean="0"/>
              <a:t>cs</a:t>
            </a:r>
            <a:r>
              <a:rPr lang="en-US" dirty="0" smtClean="0"/>
              <a:t>-with-example-</a:t>
            </a:r>
            <a:r>
              <a:rPr lang="en-US" dirty="0" err="1" smtClean="0"/>
              <a:t>policy.cc</a:t>
            </a:r>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37</a:t>
            </a:fld>
            <a:endParaRPr lang="en-US"/>
          </a:p>
        </p:txBody>
      </p:sp>
    </p:spTree>
    <p:extLst>
      <p:ext uri="{BB962C8B-B14F-4D97-AF65-F5344CB8AC3E}">
        <p14:creationId xmlns:p14="http://schemas.microsoft.com/office/powerpoint/2010/main" val="346309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Policy (extensions</a:t>
            </a:r>
            <a:r>
              <a:rPr lang="en-US" dirty="0"/>
              <a:t>/example-</a:t>
            </a:r>
            <a:r>
              <a:rPr lang="en-US" dirty="0" err="1" smtClean="0"/>
              <a:t>policy.h</a:t>
            </a:r>
            <a:r>
              <a:rPr lang="en-US" dirty="0" smtClean="0"/>
              <a:t>) 1/3</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38</a:t>
            </a:fld>
            <a:endParaRPr lang="en-US"/>
          </a:p>
        </p:txBody>
      </p:sp>
      <p:pic>
        <p:nvPicPr>
          <p:cNvPr id="6" name="Picture 5"/>
          <p:cNvPicPr>
            <a:picLocks noChangeAspect="1"/>
          </p:cNvPicPr>
          <p:nvPr/>
        </p:nvPicPr>
        <p:blipFill>
          <a:blip r:embed="rId2"/>
          <a:stretch>
            <a:fillRect/>
          </a:stretch>
        </p:blipFill>
        <p:spPr>
          <a:xfrm>
            <a:off x="1737064" y="784860"/>
            <a:ext cx="5702300" cy="5702300"/>
          </a:xfrm>
          <a:prstGeom prst="rect">
            <a:avLst/>
          </a:prstGeom>
        </p:spPr>
      </p:pic>
      <p:sp>
        <p:nvSpPr>
          <p:cNvPr id="7" name="Rectangle 6"/>
          <p:cNvSpPr/>
          <p:nvPr/>
        </p:nvSpPr>
        <p:spPr>
          <a:xfrm>
            <a:off x="1775164" y="1828800"/>
            <a:ext cx="5664200" cy="579120"/>
          </a:xfrm>
          <a:prstGeom prst="rect">
            <a:avLst/>
          </a:prstGeom>
          <a:solidFill>
            <a:srgbClr val="008000">
              <a:alpha val="14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p:cNvSpPr/>
          <p:nvPr/>
        </p:nvSpPr>
        <p:spPr>
          <a:xfrm>
            <a:off x="1798024" y="3688080"/>
            <a:ext cx="5664200" cy="1463040"/>
          </a:xfrm>
          <a:prstGeom prst="rect">
            <a:avLst/>
          </a:prstGeom>
          <a:solidFill>
            <a:srgbClr val="008000">
              <a:alpha val="14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045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(extensions/example-</a:t>
            </a:r>
            <a:r>
              <a:rPr lang="en-US" dirty="0" err="1"/>
              <a:t>policy.h</a:t>
            </a:r>
            <a:r>
              <a:rPr lang="en-US" dirty="0" smtClean="0"/>
              <a:t>) 2/3</a:t>
            </a:r>
            <a:endParaRPr lang="en-US" dirty="0"/>
          </a:p>
        </p:txBody>
      </p:sp>
      <p:sp>
        <p:nvSpPr>
          <p:cNvPr id="3" name="Slide Number Placeholder 2"/>
          <p:cNvSpPr>
            <a:spLocks noGrp="1"/>
          </p:cNvSpPr>
          <p:nvPr>
            <p:ph type="sldNum" sz="quarter" idx="12"/>
          </p:nvPr>
        </p:nvSpPr>
        <p:spPr/>
        <p:txBody>
          <a:bodyPr/>
          <a:lstStyle/>
          <a:p>
            <a:fld id="{7CC83F51-380F-B746-B12D-AEDA332A5623}" type="slidenum">
              <a:rPr lang="en-US" smtClean="0"/>
              <a:t>39</a:t>
            </a:fld>
            <a:endParaRPr lang="en-US"/>
          </a:p>
        </p:txBody>
      </p:sp>
      <p:pic>
        <p:nvPicPr>
          <p:cNvPr id="4" name="Picture 3"/>
          <p:cNvPicPr>
            <a:picLocks noChangeAspect="1"/>
          </p:cNvPicPr>
          <p:nvPr/>
        </p:nvPicPr>
        <p:blipFill>
          <a:blip r:embed="rId2"/>
          <a:stretch>
            <a:fillRect/>
          </a:stretch>
        </p:blipFill>
        <p:spPr>
          <a:xfrm>
            <a:off x="1963420" y="874653"/>
            <a:ext cx="5664200" cy="1955800"/>
          </a:xfrm>
          <a:prstGeom prst="rect">
            <a:avLst/>
          </a:prstGeom>
        </p:spPr>
      </p:pic>
      <p:pic>
        <p:nvPicPr>
          <p:cNvPr id="5" name="Picture 4"/>
          <p:cNvPicPr>
            <a:picLocks noChangeAspect="1"/>
          </p:cNvPicPr>
          <p:nvPr/>
        </p:nvPicPr>
        <p:blipFill rotWithShape="1">
          <a:blip r:embed="rId3"/>
          <a:srcRect b="38629"/>
          <a:stretch/>
        </p:blipFill>
        <p:spPr>
          <a:xfrm>
            <a:off x="1963420" y="2703453"/>
            <a:ext cx="5384800" cy="3483987"/>
          </a:xfrm>
          <a:prstGeom prst="rect">
            <a:avLst/>
          </a:prstGeom>
        </p:spPr>
      </p:pic>
      <p:sp>
        <p:nvSpPr>
          <p:cNvPr id="6" name="Rectangle 5"/>
          <p:cNvSpPr/>
          <p:nvPr/>
        </p:nvSpPr>
        <p:spPr>
          <a:xfrm>
            <a:off x="1963420" y="1310640"/>
            <a:ext cx="5664200" cy="833120"/>
          </a:xfrm>
          <a:prstGeom prst="rect">
            <a:avLst/>
          </a:prstGeom>
          <a:solidFill>
            <a:srgbClr val="008000">
              <a:alpha val="14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p:cNvSpPr/>
          <p:nvPr/>
        </p:nvSpPr>
        <p:spPr>
          <a:xfrm>
            <a:off x="1963420" y="3921760"/>
            <a:ext cx="5664200" cy="1148080"/>
          </a:xfrm>
          <a:prstGeom prst="rect">
            <a:avLst/>
          </a:prstGeom>
          <a:solidFill>
            <a:srgbClr val="008000">
              <a:alpha val="14000"/>
            </a:srgb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775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Ultimate Goal</a:t>
            </a:r>
            <a:endParaRPr lang="en-US" dirty="0"/>
          </a:p>
        </p:txBody>
      </p:sp>
      <p:sp>
        <p:nvSpPr>
          <p:cNvPr id="3" name="Content Placeholder 2"/>
          <p:cNvSpPr>
            <a:spLocks noGrp="1"/>
          </p:cNvSpPr>
          <p:nvPr>
            <p:ph idx="1"/>
          </p:nvPr>
        </p:nvSpPr>
        <p:spPr/>
        <p:txBody>
          <a:bodyPr/>
          <a:lstStyle/>
          <a:p>
            <a:r>
              <a:rPr lang="en-US" dirty="0" smtClean="0"/>
              <a:t>Establishing a </a:t>
            </a:r>
            <a:r>
              <a:rPr lang="en-US" i="1" dirty="0" smtClean="0"/>
              <a:t>common</a:t>
            </a:r>
            <a:r>
              <a:rPr lang="en-US" dirty="0" smtClean="0"/>
              <a:t> platform to be used by the community for all NDN simulation experimentations</a:t>
            </a:r>
          </a:p>
          <a:p>
            <a:pPr lvl="1"/>
            <a:r>
              <a:rPr lang="en-US" dirty="0" smtClean="0"/>
              <a:t>So that people can compare/replicate results</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4</a:t>
            </a:fld>
            <a:endParaRPr lang="en-US"/>
          </a:p>
        </p:txBody>
      </p:sp>
    </p:spTree>
    <p:extLst>
      <p:ext uri="{BB962C8B-B14F-4D97-AF65-F5344CB8AC3E}">
        <p14:creationId xmlns:p14="http://schemas.microsoft.com/office/powerpoint/2010/main" val="11897860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(extensions/example-</a:t>
            </a:r>
            <a:r>
              <a:rPr lang="en-US" dirty="0" err="1"/>
              <a:t>policy.h</a:t>
            </a:r>
            <a:r>
              <a:rPr lang="en-US" dirty="0" smtClean="0"/>
              <a:t>) 3/3</a:t>
            </a:r>
            <a:endParaRPr lang="en-US" dirty="0"/>
          </a:p>
        </p:txBody>
      </p:sp>
      <p:sp>
        <p:nvSpPr>
          <p:cNvPr id="3" name="Slide Number Placeholder 2"/>
          <p:cNvSpPr>
            <a:spLocks noGrp="1"/>
          </p:cNvSpPr>
          <p:nvPr>
            <p:ph type="sldNum" sz="quarter" idx="12"/>
          </p:nvPr>
        </p:nvSpPr>
        <p:spPr/>
        <p:txBody>
          <a:bodyPr/>
          <a:lstStyle/>
          <a:p>
            <a:fld id="{7CC83F51-380F-B746-B12D-AEDA332A5623}" type="slidenum">
              <a:rPr lang="en-US" smtClean="0"/>
              <a:t>40</a:t>
            </a:fld>
            <a:endParaRPr lang="en-US"/>
          </a:p>
        </p:txBody>
      </p:sp>
      <p:pic>
        <p:nvPicPr>
          <p:cNvPr id="4" name="Picture 3"/>
          <p:cNvPicPr>
            <a:picLocks noChangeAspect="1"/>
          </p:cNvPicPr>
          <p:nvPr/>
        </p:nvPicPr>
        <p:blipFill rotWithShape="1">
          <a:blip r:embed="rId2"/>
          <a:srcRect t="61298"/>
          <a:stretch/>
        </p:blipFill>
        <p:spPr>
          <a:xfrm>
            <a:off x="1879600" y="985520"/>
            <a:ext cx="5384800" cy="2197100"/>
          </a:xfrm>
          <a:prstGeom prst="rect">
            <a:avLst/>
          </a:prstGeom>
        </p:spPr>
      </p:pic>
      <p:pic>
        <p:nvPicPr>
          <p:cNvPr id="5" name="Picture 4"/>
          <p:cNvPicPr>
            <a:picLocks noChangeAspect="1"/>
          </p:cNvPicPr>
          <p:nvPr/>
        </p:nvPicPr>
        <p:blipFill>
          <a:blip r:embed="rId3"/>
          <a:stretch>
            <a:fillRect/>
          </a:stretch>
        </p:blipFill>
        <p:spPr>
          <a:xfrm>
            <a:off x="2798049" y="2684780"/>
            <a:ext cx="6373809" cy="3843434"/>
          </a:xfrm>
          <a:prstGeom prst="rect">
            <a:avLst/>
          </a:prstGeom>
        </p:spPr>
      </p:pic>
      <p:sp>
        <p:nvSpPr>
          <p:cNvPr id="6" name="TextBox 5"/>
          <p:cNvSpPr txBox="1"/>
          <p:nvPr/>
        </p:nvSpPr>
        <p:spPr>
          <a:xfrm>
            <a:off x="115809" y="6125250"/>
            <a:ext cx="256032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See scenarios/example6.cc</a:t>
            </a:r>
            <a:endParaRPr lang="en-US" dirty="0"/>
          </a:p>
        </p:txBody>
      </p:sp>
    </p:spTree>
    <p:extLst>
      <p:ext uri="{BB962C8B-B14F-4D97-AF65-F5344CB8AC3E}">
        <p14:creationId xmlns:p14="http://schemas.microsoft.com/office/powerpoint/2010/main" val="24251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Content Store instantiation (</a:t>
            </a:r>
            <a:r>
              <a:rPr lang="en-US" sz="2800" dirty="0"/>
              <a:t>extensions/</a:t>
            </a:r>
            <a:r>
              <a:rPr lang="en-US" sz="2800" dirty="0" err="1"/>
              <a:t>cs</a:t>
            </a:r>
            <a:r>
              <a:rPr lang="en-US" sz="2800" dirty="0"/>
              <a:t>-with-example-</a:t>
            </a:r>
            <a:r>
              <a:rPr lang="en-US" sz="2800" dirty="0" err="1"/>
              <a:t>policy.cc</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7CC83F51-380F-B746-B12D-AEDA332A5623}" type="slidenum">
              <a:rPr lang="en-US" smtClean="0"/>
              <a:t>41</a:t>
            </a:fld>
            <a:endParaRPr lang="en-US"/>
          </a:p>
        </p:txBody>
      </p:sp>
      <p:pic>
        <p:nvPicPr>
          <p:cNvPr id="5" name="Picture 4"/>
          <p:cNvPicPr>
            <a:picLocks noChangeAspect="1"/>
          </p:cNvPicPr>
          <p:nvPr/>
        </p:nvPicPr>
        <p:blipFill>
          <a:blip r:embed="rId2"/>
          <a:stretch>
            <a:fillRect/>
          </a:stretch>
        </p:blipFill>
        <p:spPr>
          <a:xfrm>
            <a:off x="1661160" y="1567180"/>
            <a:ext cx="5930900" cy="3378200"/>
          </a:xfrm>
          <a:prstGeom prst="rect">
            <a:avLst/>
          </a:prstGeom>
        </p:spPr>
      </p:pic>
    </p:spTree>
    <p:extLst>
      <p:ext uri="{BB962C8B-B14F-4D97-AF65-F5344CB8AC3E}">
        <p14:creationId xmlns:p14="http://schemas.microsoft.com/office/powerpoint/2010/main" val="2179118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Write your own application (requester)</a:t>
            </a:r>
            <a:endParaRPr lang="en-US" dirty="0"/>
          </a:p>
        </p:txBody>
      </p:sp>
      <p:sp>
        <p:nvSpPr>
          <p:cNvPr id="5" name="Content Placeholder 4"/>
          <p:cNvSpPr>
            <a:spLocks noGrp="1"/>
          </p:cNvSpPr>
          <p:nvPr>
            <p:ph sz="half" idx="1"/>
          </p:nvPr>
        </p:nvSpPr>
        <p:spPr>
          <a:xfrm>
            <a:off x="4678390" y="1007625"/>
            <a:ext cx="4312926" cy="5469115"/>
          </a:xfrm>
        </p:spPr>
        <p:txBody>
          <a:bodyPr/>
          <a:lstStyle/>
          <a:p>
            <a:pPr>
              <a:lnSpc>
                <a:spcPct val="100000"/>
              </a:lnSpc>
            </a:pPr>
            <a:r>
              <a:rPr lang="en-US" sz="1400" dirty="0" smtClean="0"/>
              <a:t>...</a:t>
            </a:r>
            <a:endParaRPr lang="en-US" sz="1400" dirty="0"/>
          </a:p>
          <a:p>
            <a:pPr>
              <a:lnSpc>
                <a:spcPct val="100000"/>
              </a:lnSpc>
            </a:pPr>
            <a:r>
              <a:rPr lang="en-US" sz="1400" dirty="0" smtClean="0"/>
              <a:t>class </a:t>
            </a:r>
            <a:r>
              <a:rPr lang="en-US" sz="1400" dirty="0" err="1" smtClean="0"/>
              <a:t>RequesterApp</a:t>
            </a:r>
            <a:r>
              <a:rPr lang="en-US" sz="1400" dirty="0" smtClean="0"/>
              <a:t> </a:t>
            </a:r>
            <a:r>
              <a:rPr lang="en-US" sz="1400" dirty="0"/>
              <a:t>: public App</a:t>
            </a:r>
          </a:p>
          <a:p>
            <a:pPr>
              <a:lnSpc>
                <a:spcPct val="100000"/>
              </a:lnSpc>
            </a:pPr>
            <a:r>
              <a:rPr lang="en-US" sz="1400" dirty="0"/>
              <a:t>{</a:t>
            </a:r>
          </a:p>
          <a:p>
            <a:pPr>
              <a:lnSpc>
                <a:spcPct val="100000"/>
              </a:lnSpc>
            </a:pPr>
            <a:r>
              <a:rPr lang="en-US" sz="1400" dirty="0"/>
              <a:t>public:</a:t>
            </a:r>
          </a:p>
          <a:p>
            <a:pPr>
              <a:lnSpc>
                <a:spcPct val="100000"/>
              </a:lnSpc>
            </a:pPr>
            <a:r>
              <a:rPr lang="en-US" sz="1400" dirty="0"/>
              <a:t>  static </a:t>
            </a:r>
            <a:r>
              <a:rPr lang="en-US" sz="1400" dirty="0" err="1"/>
              <a:t>TypeId</a:t>
            </a:r>
            <a:r>
              <a:rPr lang="en-US" sz="1400" dirty="0"/>
              <a:t> </a:t>
            </a:r>
            <a:r>
              <a:rPr lang="en-US" sz="1400" dirty="0" err="1"/>
              <a:t>GetTypeId</a:t>
            </a:r>
            <a:r>
              <a:rPr lang="en-US" sz="1400" dirty="0"/>
              <a:t> ();</a:t>
            </a:r>
          </a:p>
          <a:p>
            <a:pPr>
              <a:lnSpc>
                <a:spcPct val="100000"/>
              </a:lnSpc>
            </a:pPr>
            <a:endParaRPr lang="en-US" sz="1400" dirty="0"/>
          </a:p>
          <a:p>
            <a:pPr>
              <a:lnSpc>
                <a:spcPct val="100000"/>
              </a:lnSpc>
            </a:pPr>
            <a:r>
              <a:rPr lang="en-US" sz="1400" dirty="0"/>
              <a:t>  </a:t>
            </a:r>
            <a:r>
              <a:rPr lang="en-US" sz="1400" dirty="0" err="1"/>
              <a:t>RequesterApp</a:t>
            </a:r>
            <a:r>
              <a:rPr lang="en-US" sz="1400" dirty="0"/>
              <a:t> </a:t>
            </a:r>
            <a:r>
              <a:rPr lang="en-US" sz="1400" dirty="0" smtClean="0"/>
              <a:t>(</a:t>
            </a:r>
            <a:r>
              <a:rPr lang="en-US" sz="1400" dirty="0"/>
              <a:t>);</a:t>
            </a:r>
          </a:p>
          <a:p>
            <a:pPr>
              <a:lnSpc>
                <a:spcPct val="100000"/>
              </a:lnSpc>
            </a:pPr>
            <a:r>
              <a:rPr lang="en-US" sz="1400" dirty="0"/>
              <a:t>  virtual </a:t>
            </a:r>
            <a:r>
              <a:rPr lang="en-US" sz="1400" dirty="0" smtClean="0"/>
              <a:t>~</a:t>
            </a:r>
            <a:r>
              <a:rPr lang="en-US" sz="1400" dirty="0" err="1"/>
              <a:t>RequesterApp</a:t>
            </a:r>
            <a:r>
              <a:rPr lang="en-US" sz="1400" dirty="0"/>
              <a:t> </a:t>
            </a:r>
            <a:r>
              <a:rPr lang="en-US" sz="1400" dirty="0" smtClean="0"/>
              <a:t>(</a:t>
            </a:r>
            <a:r>
              <a:rPr lang="en-US" sz="1400" dirty="0"/>
              <a:t>);</a:t>
            </a:r>
          </a:p>
          <a:p>
            <a:pPr>
              <a:lnSpc>
                <a:spcPct val="100000"/>
              </a:lnSpc>
            </a:pPr>
            <a:endParaRPr lang="en-US" sz="1400" dirty="0"/>
          </a:p>
          <a:p>
            <a:pPr>
              <a:lnSpc>
                <a:spcPct val="100000"/>
              </a:lnSpc>
            </a:pPr>
            <a:r>
              <a:rPr lang="en-US" sz="1400" dirty="0"/>
              <a:t>protected:</a:t>
            </a:r>
          </a:p>
          <a:p>
            <a:pPr>
              <a:lnSpc>
                <a:spcPct val="100000"/>
              </a:lnSpc>
            </a:pPr>
            <a:r>
              <a:rPr lang="en-US" sz="1400" dirty="0"/>
              <a:t>  // from App</a:t>
            </a:r>
          </a:p>
          <a:p>
            <a:pPr>
              <a:lnSpc>
                <a:spcPct val="100000"/>
              </a:lnSpc>
            </a:pPr>
            <a:r>
              <a:rPr lang="en-US" sz="1400" dirty="0"/>
              <a:t>  virtual void</a:t>
            </a:r>
          </a:p>
          <a:p>
            <a:pPr>
              <a:lnSpc>
                <a:spcPct val="100000"/>
              </a:lnSpc>
            </a:pPr>
            <a:r>
              <a:rPr lang="en-US" sz="1400" dirty="0"/>
              <a:t>  </a:t>
            </a:r>
            <a:r>
              <a:rPr lang="en-US" sz="1400" dirty="0" err="1"/>
              <a:t>StartApplication</a:t>
            </a:r>
            <a:r>
              <a:rPr lang="en-US" sz="1400" dirty="0"/>
              <a:t> (</a:t>
            </a:r>
            <a:r>
              <a:rPr lang="en-US" sz="1400" dirty="0" smtClean="0"/>
              <a:t>)</a:t>
            </a:r>
          </a:p>
          <a:p>
            <a:pPr>
              <a:lnSpc>
                <a:spcPct val="100000"/>
              </a:lnSpc>
            </a:pPr>
            <a:r>
              <a:rPr lang="en-US" sz="1400" dirty="0" smtClean="0"/>
              <a:t>  {</a:t>
            </a:r>
          </a:p>
          <a:p>
            <a:pPr lvl="1">
              <a:lnSpc>
                <a:spcPct val="100000"/>
              </a:lnSpc>
            </a:pPr>
            <a:r>
              <a:rPr lang="en-US" sz="1400" dirty="0"/>
              <a:t> App::</a:t>
            </a:r>
            <a:r>
              <a:rPr lang="en-US" sz="1400" dirty="0" err="1"/>
              <a:t>StartApplication</a:t>
            </a:r>
            <a:r>
              <a:rPr lang="en-US" sz="1400" dirty="0"/>
              <a:t> ()</a:t>
            </a:r>
            <a:r>
              <a:rPr lang="en-US" sz="1400" dirty="0" smtClean="0"/>
              <a:t>;</a:t>
            </a:r>
          </a:p>
          <a:p>
            <a:pPr lvl="1">
              <a:lnSpc>
                <a:spcPct val="100000"/>
              </a:lnSpc>
            </a:pPr>
            <a:r>
              <a:rPr lang="en-US" sz="1400" dirty="0" smtClean="0"/>
              <a:t>// send packet for example</a:t>
            </a:r>
          </a:p>
          <a:p>
            <a:pPr>
              <a:lnSpc>
                <a:spcPct val="100000"/>
              </a:lnSpc>
            </a:pPr>
            <a:r>
              <a:rPr lang="en-US" sz="1400" dirty="0" smtClean="0"/>
              <a:t>  }</a:t>
            </a:r>
            <a:endParaRPr lang="en-US" sz="1400" dirty="0"/>
          </a:p>
          <a:p>
            <a:pPr>
              <a:lnSpc>
                <a:spcPct val="100000"/>
              </a:lnSpc>
            </a:pPr>
            <a:endParaRPr lang="en-US" sz="1400" dirty="0"/>
          </a:p>
          <a:p>
            <a:pPr>
              <a:lnSpc>
                <a:spcPct val="100000"/>
              </a:lnSpc>
            </a:pPr>
            <a:r>
              <a:rPr lang="en-US" sz="1400" dirty="0"/>
              <a:t>  virtual void</a:t>
            </a:r>
          </a:p>
          <a:p>
            <a:pPr>
              <a:lnSpc>
                <a:spcPct val="100000"/>
              </a:lnSpc>
            </a:pPr>
            <a:r>
              <a:rPr lang="en-US" sz="1400" dirty="0"/>
              <a:t>  </a:t>
            </a:r>
            <a:r>
              <a:rPr lang="en-US" sz="1400" dirty="0" err="1"/>
              <a:t>StopApplication</a:t>
            </a:r>
            <a:r>
              <a:rPr lang="en-US" sz="1400" dirty="0"/>
              <a:t> (</a:t>
            </a:r>
            <a:r>
              <a:rPr lang="en-US" sz="1400" dirty="0" smtClean="0"/>
              <a:t>)</a:t>
            </a:r>
          </a:p>
          <a:p>
            <a:pPr>
              <a:lnSpc>
                <a:spcPct val="100000"/>
              </a:lnSpc>
            </a:pPr>
            <a:r>
              <a:rPr lang="en-US" sz="1400" dirty="0"/>
              <a:t> </a:t>
            </a:r>
            <a:r>
              <a:rPr lang="en-US" sz="1400" dirty="0" smtClean="0"/>
              <a:t> {</a:t>
            </a:r>
          </a:p>
          <a:p>
            <a:pPr>
              <a:lnSpc>
                <a:spcPct val="100000"/>
              </a:lnSpc>
            </a:pPr>
            <a:r>
              <a:rPr lang="en-US" sz="1400" dirty="0"/>
              <a:t> </a:t>
            </a:r>
            <a:r>
              <a:rPr lang="en-US" sz="1400" dirty="0" smtClean="0"/>
              <a:t>    // do cleanup</a:t>
            </a:r>
          </a:p>
          <a:p>
            <a:pPr lvl="1">
              <a:lnSpc>
                <a:spcPct val="100000"/>
              </a:lnSpc>
            </a:pPr>
            <a:r>
              <a:rPr lang="en-US" sz="1400" dirty="0"/>
              <a:t> App::</a:t>
            </a:r>
            <a:r>
              <a:rPr lang="en-US" sz="1400" dirty="0" err="1" smtClean="0"/>
              <a:t>StopApplication</a:t>
            </a:r>
            <a:r>
              <a:rPr lang="en-US" sz="1400" dirty="0" smtClean="0"/>
              <a:t> </a:t>
            </a:r>
            <a:r>
              <a:rPr lang="en-US" sz="1400" dirty="0"/>
              <a:t>();   </a:t>
            </a:r>
            <a:endParaRPr lang="en-US" sz="1400" dirty="0" smtClean="0"/>
          </a:p>
          <a:p>
            <a:pPr>
              <a:lnSpc>
                <a:spcPct val="100000"/>
              </a:lnSpc>
            </a:pPr>
            <a:r>
              <a:rPr lang="en-US" sz="1400" dirty="0" smtClean="0"/>
              <a:t>  }</a:t>
            </a:r>
            <a:endParaRPr lang="en-US" sz="1400" dirty="0"/>
          </a:p>
          <a:p>
            <a:pPr>
              <a:lnSpc>
                <a:spcPct val="100000"/>
              </a:lnSpc>
            </a:pPr>
            <a:r>
              <a:rPr lang="en-US" sz="1400" dirty="0"/>
              <a:t>};</a:t>
            </a:r>
          </a:p>
          <a:p>
            <a:pPr>
              <a:lnSpc>
                <a:spcPct val="100000"/>
              </a:lnSpc>
            </a:pPr>
            <a:endParaRPr lang="en-US" sz="1400" dirty="0"/>
          </a:p>
          <a:p>
            <a:pPr>
              <a:lnSpc>
                <a:spcPct val="100000"/>
              </a:lnSpc>
            </a:pPr>
            <a:endParaRPr lang="en-US" sz="1400" dirty="0"/>
          </a:p>
        </p:txBody>
      </p:sp>
      <p:sp>
        <p:nvSpPr>
          <p:cNvPr id="4" name="Slide Number Placeholder 3"/>
          <p:cNvSpPr>
            <a:spLocks noGrp="1"/>
          </p:cNvSpPr>
          <p:nvPr>
            <p:ph type="sldNum" sz="quarter" idx="12"/>
          </p:nvPr>
        </p:nvSpPr>
        <p:spPr/>
        <p:txBody>
          <a:bodyPr/>
          <a:lstStyle/>
          <a:p>
            <a:fld id="{7CC83F51-380F-B746-B12D-AEDA332A5623}" type="slidenum">
              <a:rPr lang="en-US" smtClean="0"/>
              <a:t>42</a:t>
            </a:fld>
            <a:endParaRPr lang="en-US"/>
          </a:p>
        </p:txBody>
      </p:sp>
      <p:sp>
        <p:nvSpPr>
          <p:cNvPr id="6" name="Content Placeholder 5"/>
          <p:cNvSpPr>
            <a:spLocks noGrp="1"/>
          </p:cNvSpPr>
          <p:nvPr>
            <p:ph sz="half" idx="13"/>
          </p:nvPr>
        </p:nvSpPr>
        <p:spPr>
          <a:xfrm>
            <a:off x="131784" y="996572"/>
            <a:ext cx="4312926" cy="5469115"/>
          </a:xfrm>
        </p:spPr>
        <p:txBody>
          <a:bodyPr/>
          <a:lstStyle/>
          <a:p>
            <a:pPr>
              <a:lnSpc>
                <a:spcPct val="100000"/>
              </a:lnSpc>
            </a:pPr>
            <a:r>
              <a:rPr lang="en-US" sz="1600" b="1" dirty="0" smtClean="0"/>
              <a:t>Step 1. </a:t>
            </a:r>
            <a:r>
              <a:rPr lang="en-US" sz="1600" dirty="0" smtClean="0"/>
              <a:t> Create a normal C++ class and derive it from </a:t>
            </a:r>
            <a:r>
              <a:rPr lang="en-US" sz="1600" dirty="0" err="1" smtClean="0"/>
              <a:t>ndn</a:t>
            </a:r>
            <a:r>
              <a:rPr lang="en-US" sz="1600" dirty="0" smtClean="0"/>
              <a:t>::App</a:t>
            </a:r>
          </a:p>
          <a:p>
            <a:pPr>
              <a:lnSpc>
                <a:spcPct val="100000"/>
              </a:lnSpc>
            </a:pPr>
            <a:endParaRPr lang="en-US" sz="1600" dirty="0"/>
          </a:p>
          <a:p>
            <a:pPr>
              <a:lnSpc>
                <a:spcPct val="100000"/>
              </a:lnSpc>
            </a:pPr>
            <a:r>
              <a:rPr lang="en-US" sz="1600" b="1" dirty="0" smtClean="0"/>
              <a:t>Step 2.</a:t>
            </a:r>
            <a:r>
              <a:rPr lang="en-US" sz="1600" dirty="0" smtClean="0"/>
              <a:t>  Define </a:t>
            </a:r>
            <a:r>
              <a:rPr lang="en-US" sz="1600" dirty="0" err="1" smtClean="0"/>
              <a:t>GetTypeId</a:t>
            </a:r>
            <a:r>
              <a:rPr lang="en-US" sz="1600" dirty="0"/>
              <a:t> </a:t>
            </a:r>
            <a:r>
              <a:rPr lang="en-US" sz="1600" dirty="0" smtClean="0"/>
              <a:t>() function (use templates!)</a:t>
            </a:r>
          </a:p>
          <a:p>
            <a:pPr>
              <a:lnSpc>
                <a:spcPct val="100000"/>
              </a:lnSpc>
            </a:pPr>
            <a:r>
              <a:rPr lang="en-US" sz="1600" dirty="0" smtClean="0"/>
              <a:t>Needed for NS-3 object system</a:t>
            </a:r>
          </a:p>
          <a:p>
            <a:pPr>
              <a:lnSpc>
                <a:spcPct val="100000"/>
              </a:lnSpc>
            </a:pPr>
            <a:endParaRPr lang="en-US" sz="1600" dirty="0"/>
          </a:p>
          <a:p>
            <a:pPr>
              <a:lnSpc>
                <a:spcPct val="100000"/>
              </a:lnSpc>
            </a:pPr>
            <a:r>
              <a:rPr lang="en-US" sz="1600" b="1" dirty="0" smtClean="0"/>
              <a:t>Step 3.</a:t>
            </a:r>
            <a:r>
              <a:rPr lang="en-US" sz="1600" dirty="0" smtClean="0"/>
              <a:t>  Define actions upon start and stop of the application</a:t>
            </a:r>
          </a:p>
          <a:p>
            <a:pPr>
              <a:lnSpc>
                <a:spcPct val="100000"/>
              </a:lnSpc>
            </a:pPr>
            <a:endParaRPr lang="en-US" sz="1600" dirty="0"/>
          </a:p>
          <a:p>
            <a:pPr>
              <a:lnSpc>
                <a:spcPct val="100000"/>
              </a:lnSpc>
            </a:pPr>
            <a:r>
              <a:rPr lang="en-US" sz="1600" b="1" dirty="0" smtClean="0"/>
              <a:t>Step 4. </a:t>
            </a:r>
            <a:r>
              <a:rPr lang="en-US" sz="1600" dirty="0" smtClean="0"/>
              <a:t> Implement </a:t>
            </a:r>
            <a:r>
              <a:rPr lang="en-US" sz="1600" b="1" dirty="0" err="1" smtClean="0"/>
              <a:t>OnData</a:t>
            </a:r>
            <a:r>
              <a:rPr lang="en-US" sz="1600" b="1" dirty="0" smtClean="0"/>
              <a:t> </a:t>
            </a:r>
            <a:r>
              <a:rPr lang="en-US" sz="1600" dirty="0" smtClean="0"/>
              <a:t>method to process requested data:</a:t>
            </a:r>
          </a:p>
          <a:p>
            <a:pPr>
              <a:lnSpc>
                <a:spcPct val="100000"/>
              </a:lnSpc>
            </a:pPr>
            <a:endParaRPr lang="en-US" sz="1600" dirty="0" smtClean="0"/>
          </a:p>
          <a:p>
            <a:pPr>
              <a:lnSpc>
                <a:spcPct val="100000"/>
              </a:lnSpc>
            </a:pPr>
            <a:r>
              <a:rPr lang="en-US" sz="1400" dirty="0" smtClean="0"/>
              <a:t>virtual </a:t>
            </a:r>
            <a:r>
              <a:rPr lang="en-US" sz="1400" dirty="0"/>
              <a:t>void</a:t>
            </a:r>
          </a:p>
          <a:p>
            <a:pPr>
              <a:lnSpc>
                <a:spcPct val="100000"/>
              </a:lnSpc>
            </a:pPr>
            <a:r>
              <a:rPr lang="en-US" sz="1400" dirty="0" err="1" smtClean="0"/>
              <a:t>OnData</a:t>
            </a:r>
            <a:r>
              <a:rPr lang="en-US" sz="1400" dirty="0" smtClean="0"/>
              <a:t> (</a:t>
            </a:r>
            <a:r>
              <a:rPr lang="en-US" sz="1400" dirty="0" err="1" smtClean="0"/>
              <a:t>Ptr</a:t>
            </a:r>
            <a:r>
              <a:rPr lang="en-US" sz="1400" dirty="0"/>
              <a:t>&lt;</a:t>
            </a:r>
            <a:r>
              <a:rPr lang="en-US" sz="1400" dirty="0" err="1"/>
              <a:t>const</a:t>
            </a:r>
            <a:r>
              <a:rPr lang="en-US" sz="1400" dirty="0"/>
              <a:t> </a:t>
            </a:r>
            <a:r>
              <a:rPr lang="en-US" sz="1400" dirty="0" smtClean="0"/>
              <a:t>Data&gt; data)</a:t>
            </a:r>
            <a:r>
              <a:rPr lang="en-US" sz="1400" dirty="0"/>
              <a:t>;</a:t>
            </a:r>
            <a:endParaRPr lang="en-US" sz="1600" dirty="0"/>
          </a:p>
          <a:p>
            <a:pPr>
              <a:lnSpc>
                <a:spcPct val="100000"/>
              </a:lnSpc>
            </a:pPr>
            <a:endParaRPr lang="en-US" sz="1600" dirty="0" smtClean="0"/>
          </a:p>
          <a:p>
            <a:pPr>
              <a:lnSpc>
                <a:spcPct val="100000"/>
              </a:lnSpc>
            </a:pPr>
            <a:endParaRPr lang="en-US" sz="1600" dirty="0"/>
          </a:p>
          <a:p>
            <a:pPr>
              <a:lnSpc>
                <a:spcPct val="100000"/>
              </a:lnSpc>
            </a:pPr>
            <a:endParaRPr lang="en-US" sz="1600" dirty="0"/>
          </a:p>
        </p:txBody>
      </p:sp>
      <p:sp>
        <p:nvSpPr>
          <p:cNvPr id="3" name="TextBox 2"/>
          <p:cNvSpPr txBox="1"/>
          <p:nvPr/>
        </p:nvSpPr>
        <p:spPr>
          <a:xfrm>
            <a:off x="1889760" y="680720"/>
            <a:ext cx="7254240" cy="954107"/>
          </a:xfrm>
          <a:prstGeom prst="rect">
            <a:avLst/>
          </a:prstGeom>
          <a:noFill/>
        </p:spPr>
        <p:txBody>
          <a:bodyPr wrap="square" rtlCol="0">
            <a:spAutoFit/>
          </a:bodyPr>
          <a:lstStyle/>
          <a:p>
            <a:pPr algn="r"/>
            <a:r>
              <a:rPr lang="en-US" sz="1400" dirty="0" smtClean="0"/>
              <a:t>more </a:t>
            </a:r>
            <a:r>
              <a:rPr lang="en-US" sz="1400" dirty="0" smtClean="0">
                <a:hlinkClick r:id="rId2"/>
              </a:rPr>
              <a:t>http</a:t>
            </a:r>
            <a:r>
              <a:rPr lang="en-US" sz="1400" dirty="0">
                <a:hlinkClick r:id="rId2"/>
              </a:rPr>
              <a:t>://ndnsim.net/applications.html#custom-</a:t>
            </a:r>
            <a:r>
              <a:rPr lang="en-US" sz="1400" dirty="0" smtClean="0">
                <a:hlinkClick r:id="rId2"/>
              </a:rPr>
              <a:t>applications</a:t>
            </a:r>
            <a:endParaRPr lang="en-US" sz="1400" dirty="0" smtClean="0"/>
          </a:p>
          <a:p>
            <a:pPr algn="r"/>
            <a:endParaRPr lang="en-US" sz="1400" dirty="0" smtClean="0"/>
          </a:p>
          <a:p>
            <a:pPr algn="r"/>
            <a:endParaRPr lang="en-US" sz="1400" dirty="0"/>
          </a:p>
          <a:p>
            <a:pPr algn="r"/>
            <a:endParaRPr lang="en-US" sz="1400" dirty="0"/>
          </a:p>
        </p:txBody>
      </p:sp>
    </p:spTree>
    <p:extLst>
      <p:ext uri="{BB962C8B-B14F-4D97-AF65-F5344CB8AC3E}">
        <p14:creationId xmlns:p14="http://schemas.microsoft.com/office/powerpoint/2010/main" val="1543417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2" end="2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RequesterApp</a:t>
            </a:r>
            <a:r>
              <a:rPr lang="en-US" dirty="0" smtClean="0"/>
              <a:t> (extensions/requester-</a:t>
            </a:r>
            <a:r>
              <a:rPr lang="en-US" dirty="0" err="1" smtClean="0"/>
              <a:t>app.cc</a:t>
            </a:r>
            <a:r>
              <a:rPr lang="en-US" dirty="0" smtClean="0"/>
              <a:t>)</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43</a:t>
            </a:fld>
            <a:endParaRPr lang="en-US"/>
          </a:p>
        </p:txBody>
      </p:sp>
      <p:pic>
        <p:nvPicPr>
          <p:cNvPr id="9" name="Picture 8"/>
          <p:cNvPicPr>
            <a:picLocks noChangeAspect="1"/>
          </p:cNvPicPr>
          <p:nvPr/>
        </p:nvPicPr>
        <p:blipFill>
          <a:blip r:embed="rId2"/>
          <a:stretch>
            <a:fillRect/>
          </a:stretch>
        </p:blipFill>
        <p:spPr>
          <a:xfrm>
            <a:off x="246380" y="1071879"/>
            <a:ext cx="5565140" cy="5600251"/>
          </a:xfrm>
          <a:prstGeom prst="rect">
            <a:avLst/>
          </a:prstGeom>
        </p:spPr>
      </p:pic>
      <p:pic>
        <p:nvPicPr>
          <p:cNvPr id="10" name="Picture 9"/>
          <p:cNvPicPr>
            <a:picLocks noChangeAspect="1"/>
          </p:cNvPicPr>
          <p:nvPr/>
        </p:nvPicPr>
        <p:blipFill>
          <a:blip r:embed="rId3"/>
          <a:stretch>
            <a:fillRect/>
          </a:stretch>
        </p:blipFill>
        <p:spPr>
          <a:xfrm>
            <a:off x="5059584" y="1071881"/>
            <a:ext cx="3856376" cy="2921000"/>
          </a:xfrm>
          <a:prstGeom prst="rect">
            <a:avLst/>
          </a:prstGeom>
        </p:spPr>
      </p:pic>
      <p:sp>
        <p:nvSpPr>
          <p:cNvPr id="11" name="TextBox 10"/>
          <p:cNvSpPr txBox="1"/>
          <p:nvPr/>
        </p:nvSpPr>
        <p:spPr>
          <a:xfrm>
            <a:off x="6355640" y="5940584"/>
            <a:ext cx="256032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See scenarios/example3</a:t>
            </a:r>
            <a:r>
              <a:rPr lang="en-US" dirty="0"/>
              <a:t>.</a:t>
            </a:r>
            <a:r>
              <a:rPr lang="en-US" dirty="0" smtClean="0"/>
              <a:t>cc</a:t>
            </a:r>
            <a:endParaRPr lang="en-US" dirty="0"/>
          </a:p>
        </p:txBody>
      </p:sp>
    </p:spTree>
    <p:extLst>
      <p:ext uri="{BB962C8B-B14F-4D97-AF65-F5344CB8AC3E}">
        <p14:creationId xmlns:p14="http://schemas.microsoft.com/office/powerpoint/2010/main" val="837396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your own application (producer)</a:t>
            </a:r>
            <a:endParaRPr lang="en-US" dirty="0"/>
          </a:p>
        </p:txBody>
      </p:sp>
      <p:sp>
        <p:nvSpPr>
          <p:cNvPr id="3" name="Content Placeholder 2"/>
          <p:cNvSpPr>
            <a:spLocks noGrp="1"/>
          </p:cNvSpPr>
          <p:nvPr>
            <p:ph sz="half" idx="1"/>
          </p:nvPr>
        </p:nvSpPr>
        <p:spPr/>
        <p:txBody>
          <a:bodyPr/>
          <a:lstStyle/>
          <a:p>
            <a:pPr>
              <a:lnSpc>
                <a:spcPct val="100000"/>
              </a:lnSpc>
            </a:pPr>
            <a:r>
              <a:rPr lang="en-US" sz="1400" dirty="0" smtClean="0"/>
              <a:t>void </a:t>
            </a:r>
            <a:r>
              <a:rPr lang="en-US" sz="1400" dirty="0" err="1" smtClean="0"/>
              <a:t>StartApplication</a:t>
            </a:r>
            <a:r>
              <a:rPr lang="en-US" sz="1400" dirty="0" smtClean="0"/>
              <a:t> </a:t>
            </a:r>
            <a:r>
              <a:rPr lang="en-US" sz="1400" dirty="0"/>
              <a:t>()</a:t>
            </a:r>
          </a:p>
          <a:p>
            <a:pPr>
              <a:lnSpc>
                <a:spcPct val="100000"/>
              </a:lnSpc>
            </a:pPr>
            <a:r>
              <a:rPr lang="en-US" sz="1400" dirty="0"/>
              <a:t>{</a:t>
            </a:r>
          </a:p>
          <a:p>
            <a:pPr>
              <a:lnSpc>
                <a:spcPct val="100000"/>
              </a:lnSpc>
            </a:pPr>
            <a:r>
              <a:rPr lang="en-US" sz="1400" dirty="0" smtClean="0"/>
              <a:t>...</a:t>
            </a:r>
            <a:endParaRPr lang="en-US" sz="1400" dirty="0"/>
          </a:p>
          <a:p>
            <a:pPr>
              <a:lnSpc>
                <a:spcPct val="100000"/>
              </a:lnSpc>
            </a:pPr>
            <a:r>
              <a:rPr lang="en-US" sz="1400" dirty="0" smtClean="0"/>
              <a:t>  </a:t>
            </a:r>
            <a:r>
              <a:rPr lang="en-US" sz="1400" dirty="0" err="1" smtClean="0"/>
              <a:t>Ptr</a:t>
            </a:r>
            <a:r>
              <a:rPr lang="en-US" sz="1400" dirty="0"/>
              <a:t>&lt;Fib&gt; fib = </a:t>
            </a:r>
            <a:r>
              <a:rPr lang="en-US" sz="1400" dirty="0" err="1"/>
              <a:t>GetNode</a:t>
            </a:r>
            <a:r>
              <a:rPr lang="en-US" sz="1400" dirty="0"/>
              <a:t> ()-&gt;</a:t>
            </a:r>
            <a:r>
              <a:rPr lang="en-US" sz="1400" dirty="0" err="1"/>
              <a:t>GetObject</a:t>
            </a:r>
            <a:r>
              <a:rPr lang="en-US" sz="1400" dirty="0"/>
              <a:t>&lt;Fib&gt; ()</a:t>
            </a:r>
            <a:r>
              <a:rPr lang="en-US" sz="1400" dirty="0" smtClean="0"/>
              <a:t>;</a:t>
            </a:r>
            <a:endParaRPr lang="en-US" sz="1400" dirty="0"/>
          </a:p>
          <a:p>
            <a:pPr>
              <a:lnSpc>
                <a:spcPct val="100000"/>
              </a:lnSpc>
            </a:pPr>
            <a:r>
              <a:rPr lang="en-US" sz="1400" dirty="0"/>
              <a:t>  </a:t>
            </a:r>
            <a:r>
              <a:rPr lang="en-US" sz="1400" dirty="0" err="1"/>
              <a:t>Ptr</a:t>
            </a:r>
            <a:r>
              <a:rPr lang="en-US" sz="1400" dirty="0"/>
              <a:t>&lt;fib::Entry&gt; </a:t>
            </a:r>
            <a:r>
              <a:rPr lang="en-US" sz="1400" dirty="0" err="1"/>
              <a:t>fibEntry</a:t>
            </a:r>
            <a:r>
              <a:rPr lang="en-US" sz="1400" dirty="0"/>
              <a:t> = fib-&gt;Add (</a:t>
            </a:r>
            <a:r>
              <a:rPr lang="en-US" sz="1400" dirty="0" err="1"/>
              <a:t>m_prefix</a:t>
            </a:r>
            <a:r>
              <a:rPr lang="en-US" sz="1400" dirty="0"/>
              <a:t>, </a:t>
            </a:r>
            <a:r>
              <a:rPr lang="en-US" sz="1400" dirty="0" err="1"/>
              <a:t>m_face</a:t>
            </a:r>
            <a:r>
              <a:rPr lang="en-US" sz="1400" dirty="0"/>
              <a:t>, 0);</a:t>
            </a:r>
          </a:p>
          <a:p>
            <a:pPr>
              <a:lnSpc>
                <a:spcPct val="100000"/>
              </a:lnSpc>
            </a:pPr>
            <a:endParaRPr lang="en-US" sz="1400" dirty="0"/>
          </a:p>
          <a:p>
            <a:pPr>
              <a:lnSpc>
                <a:spcPct val="100000"/>
              </a:lnSpc>
            </a:pPr>
            <a:r>
              <a:rPr lang="en-US" sz="1400" dirty="0"/>
              <a:t>  </a:t>
            </a:r>
            <a:r>
              <a:rPr lang="en-US" sz="1400" dirty="0" err="1"/>
              <a:t>fibEntry</a:t>
            </a:r>
            <a:r>
              <a:rPr lang="en-US" sz="1400" dirty="0"/>
              <a:t>-&gt;</a:t>
            </a:r>
            <a:r>
              <a:rPr lang="en-US" sz="1400" dirty="0" err="1"/>
              <a:t>UpdateStatus</a:t>
            </a:r>
            <a:r>
              <a:rPr lang="en-US" sz="1400" dirty="0"/>
              <a:t> (</a:t>
            </a:r>
            <a:r>
              <a:rPr lang="en-US" sz="1400" dirty="0" err="1"/>
              <a:t>m_face</a:t>
            </a:r>
            <a:r>
              <a:rPr lang="en-US" sz="1400" dirty="0"/>
              <a:t>, fib::</a:t>
            </a:r>
            <a:r>
              <a:rPr lang="en-US" sz="1400" dirty="0" err="1"/>
              <a:t>FaceMetric</a:t>
            </a:r>
            <a:r>
              <a:rPr lang="en-US" sz="1400" dirty="0"/>
              <a:t>::NDN_FIB_GREEN);</a:t>
            </a:r>
          </a:p>
          <a:p>
            <a:pPr>
              <a:lnSpc>
                <a:spcPct val="100000"/>
              </a:lnSpc>
            </a:pPr>
            <a:r>
              <a:rPr lang="en-US" sz="1400" dirty="0" smtClean="0"/>
              <a:t>}</a:t>
            </a:r>
            <a:endParaRPr lang="en-US" sz="1400" dirty="0"/>
          </a:p>
        </p:txBody>
      </p:sp>
      <p:sp>
        <p:nvSpPr>
          <p:cNvPr id="4" name="Slide Number Placeholder 3"/>
          <p:cNvSpPr>
            <a:spLocks noGrp="1"/>
          </p:cNvSpPr>
          <p:nvPr>
            <p:ph type="sldNum" sz="quarter" idx="12"/>
          </p:nvPr>
        </p:nvSpPr>
        <p:spPr/>
        <p:txBody>
          <a:bodyPr/>
          <a:lstStyle/>
          <a:p>
            <a:fld id="{7CC83F51-380F-B746-B12D-AEDA332A5623}" type="slidenum">
              <a:rPr lang="en-US" smtClean="0"/>
              <a:t>44</a:t>
            </a:fld>
            <a:endParaRPr lang="en-US"/>
          </a:p>
        </p:txBody>
      </p:sp>
      <p:sp>
        <p:nvSpPr>
          <p:cNvPr id="5" name="Content Placeholder 4"/>
          <p:cNvSpPr>
            <a:spLocks noGrp="1"/>
          </p:cNvSpPr>
          <p:nvPr>
            <p:ph sz="half" idx="13"/>
          </p:nvPr>
        </p:nvSpPr>
        <p:spPr/>
        <p:txBody>
          <a:bodyPr/>
          <a:lstStyle/>
          <a:p>
            <a:pPr>
              <a:lnSpc>
                <a:spcPct val="100000"/>
              </a:lnSpc>
            </a:pPr>
            <a:r>
              <a:rPr lang="en-US" sz="1600" b="1" dirty="0" smtClean="0"/>
              <a:t>Step 0.</a:t>
            </a:r>
            <a:r>
              <a:rPr lang="en-US" sz="1600" dirty="0" smtClean="0"/>
              <a:t>  Do everything as for the requester app</a:t>
            </a:r>
          </a:p>
          <a:p>
            <a:pPr>
              <a:lnSpc>
                <a:spcPct val="100000"/>
              </a:lnSpc>
            </a:pPr>
            <a:endParaRPr lang="en-US" sz="1600" dirty="0"/>
          </a:p>
          <a:p>
            <a:pPr>
              <a:lnSpc>
                <a:spcPct val="100000"/>
              </a:lnSpc>
            </a:pPr>
            <a:r>
              <a:rPr lang="en-US" sz="1600" b="1" dirty="0" smtClean="0"/>
              <a:t>Step 1.</a:t>
            </a:r>
            <a:r>
              <a:rPr lang="en-US" sz="1600" dirty="0" smtClean="0"/>
              <a:t>  Register prefix in FIB (= set Interest filter) in </a:t>
            </a:r>
            <a:r>
              <a:rPr lang="en-US" sz="1600" dirty="0" err="1" smtClean="0"/>
              <a:t>StartApplication</a:t>
            </a:r>
            <a:endParaRPr lang="en-US" sz="1600" dirty="0" smtClean="0"/>
          </a:p>
          <a:p>
            <a:pPr>
              <a:lnSpc>
                <a:spcPct val="100000"/>
              </a:lnSpc>
            </a:pPr>
            <a:endParaRPr lang="en-US" sz="1600" dirty="0"/>
          </a:p>
          <a:p>
            <a:pPr>
              <a:lnSpc>
                <a:spcPct val="100000"/>
              </a:lnSpc>
            </a:pPr>
            <a:r>
              <a:rPr lang="en-US" sz="1600" dirty="0" smtClean="0"/>
              <a:t>Step 2.  Implement </a:t>
            </a:r>
            <a:r>
              <a:rPr lang="en-US" sz="1600" b="1" dirty="0" err="1" smtClean="0"/>
              <a:t>OnInterest</a:t>
            </a:r>
            <a:r>
              <a:rPr lang="en-US" sz="1600" dirty="0"/>
              <a:t> </a:t>
            </a:r>
            <a:r>
              <a:rPr lang="en-US" sz="1600" dirty="0" smtClean="0"/>
              <a:t>to process incoming interests</a:t>
            </a:r>
          </a:p>
          <a:p>
            <a:pPr>
              <a:lnSpc>
                <a:spcPct val="100000"/>
              </a:lnSpc>
            </a:pPr>
            <a:endParaRPr lang="en-US" sz="1600" dirty="0"/>
          </a:p>
          <a:p>
            <a:pPr>
              <a:lnSpc>
                <a:spcPct val="100000"/>
              </a:lnSpc>
            </a:pPr>
            <a:r>
              <a:rPr lang="en-US" sz="1600" dirty="0" smtClean="0"/>
              <a:t>virtual </a:t>
            </a:r>
            <a:r>
              <a:rPr lang="en-US" sz="1600" dirty="0"/>
              <a:t>void</a:t>
            </a:r>
          </a:p>
          <a:p>
            <a:pPr>
              <a:lnSpc>
                <a:spcPct val="100000"/>
              </a:lnSpc>
            </a:pPr>
            <a:r>
              <a:rPr lang="en-US" sz="1600" dirty="0" err="1" smtClean="0"/>
              <a:t>OnInterest</a:t>
            </a:r>
            <a:r>
              <a:rPr lang="en-US" sz="1600" dirty="0" smtClean="0"/>
              <a:t> </a:t>
            </a:r>
            <a:r>
              <a:rPr lang="en-US" sz="1600" dirty="0" smtClean="0"/>
              <a:t>(</a:t>
            </a:r>
            <a:r>
              <a:rPr lang="en-US" sz="1600" dirty="0" err="1" smtClean="0"/>
              <a:t>Ptr</a:t>
            </a:r>
            <a:r>
              <a:rPr lang="en-US" sz="1600" dirty="0"/>
              <a:t>&lt;</a:t>
            </a:r>
            <a:r>
              <a:rPr lang="en-US" sz="1600" dirty="0" err="1"/>
              <a:t>const</a:t>
            </a:r>
            <a:r>
              <a:rPr lang="en-US" sz="1600" dirty="0"/>
              <a:t> </a:t>
            </a:r>
            <a:r>
              <a:rPr lang="en-US" sz="1600" dirty="0" smtClean="0"/>
              <a:t>Interest&gt; interest)</a:t>
            </a:r>
            <a:r>
              <a:rPr lang="en-US" sz="1600" dirty="0"/>
              <a:t>;</a:t>
            </a:r>
            <a:endParaRPr lang="en-US" sz="1600" dirty="0" smtClean="0"/>
          </a:p>
        </p:txBody>
      </p:sp>
    </p:spTree>
    <p:extLst>
      <p:ext uri="{BB962C8B-B14F-4D97-AF65-F5344CB8AC3E}">
        <p14:creationId xmlns:p14="http://schemas.microsoft.com/office/powerpoint/2010/main" val="4146308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ProducerApp</a:t>
            </a:r>
            <a:r>
              <a:rPr lang="en-US" dirty="0" smtClean="0"/>
              <a:t> (extensions/producer-</a:t>
            </a:r>
            <a:r>
              <a:rPr lang="en-US" dirty="0" err="1" smtClean="0"/>
              <a:t>app.cc</a:t>
            </a:r>
            <a:r>
              <a:rPr lang="en-US" dirty="0" smtClean="0"/>
              <a:t>)</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45</a:t>
            </a:fld>
            <a:endParaRPr lang="en-US"/>
          </a:p>
        </p:txBody>
      </p:sp>
      <p:pic>
        <p:nvPicPr>
          <p:cNvPr id="7" name="Picture 6"/>
          <p:cNvPicPr>
            <a:picLocks noChangeAspect="1"/>
          </p:cNvPicPr>
          <p:nvPr/>
        </p:nvPicPr>
        <p:blipFill>
          <a:blip r:embed="rId2"/>
          <a:stretch>
            <a:fillRect/>
          </a:stretch>
        </p:blipFill>
        <p:spPr>
          <a:xfrm>
            <a:off x="541019" y="1046480"/>
            <a:ext cx="4461803" cy="5273040"/>
          </a:xfrm>
          <a:prstGeom prst="rect">
            <a:avLst/>
          </a:prstGeom>
        </p:spPr>
      </p:pic>
      <p:pic>
        <p:nvPicPr>
          <p:cNvPr id="8" name="Picture 7"/>
          <p:cNvPicPr>
            <a:picLocks noChangeAspect="1"/>
          </p:cNvPicPr>
          <p:nvPr/>
        </p:nvPicPr>
        <p:blipFill>
          <a:blip r:embed="rId3"/>
          <a:stretch>
            <a:fillRect/>
          </a:stretch>
        </p:blipFill>
        <p:spPr>
          <a:xfrm>
            <a:off x="4476602" y="1046480"/>
            <a:ext cx="4449519" cy="2702560"/>
          </a:xfrm>
          <a:prstGeom prst="rect">
            <a:avLst/>
          </a:prstGeom>
        </p:spPr>
      </p:pic>
      <p:sp>
        <p:nvSpPr>
          <p:cNvPr id="9" name="TextBox 8"/>
          <p:cNvSpPr txBox="1"/>
          <p:nvPr/>
        </p:nvSpPr>
        <p:spPr>
          <a:xfrm>
            <a:off x="6355640" y="5940584"/>
            <a:ext cx="256032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See scenarios/example4.cc</a:t>
            </a:r>
            <a:endParaRPr lang="en-US" dirty="0"/>
          </a:p>
        </p:txBody>
      </p:sp>
    </p:spTree>
    <p:extLst>
      <p:ext uri="{BB962C8B-B14F-4D97-AF65-F5344CB8AC3E}">
        <p14:creationId xmlns:p14="http://schemas.microsoft.com/office/powerpoint/2010/main" val="3643880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API to write the same apps (</a:t>
            </a:r>
            <a:r>
              <a:rPr lang="en-US" dirty="0" err="1" smtClean="0"/>
              <a:t>ConsumerApp</a:t>
            </a:r>
            <a:r>
              <a:rPr lang="en-US" dirty="0" smtClean="0"/>
              <a:t>)</a:t>
            </a:r>
            <a:endParaRPr lang="en-US" dirty="0"/>
          </a:p>
        </p:txBody>
      </p:sp>
      <p:sp>
        <p:nvSpPr>
          <p:cNvPr id="3" name="Slide Number Placeholder 2"/>
          <p:cNvSpPr>
            <a:spLocks noGrp="1"/>
          </p:cNvSpPr>
          <p:nvPr>
            <p:ph type="sldNum" sz="quarter" idx="12"/>
          </p:nvPr>
        </p:nvSpPr>
        <p:spPr/>
        <p:txBody>
          <a:bodyPr/>
          <a:lstStyle/>
          <a:p>
            <a:fld id="{7CC83F51-380F-B746-B12D-AEDA332A5623}" type="slidenum">
              <a:rPr lang="en-US" smtClean="0"/>
              <a:t>46</a:t>
            </a:fld>
            <a:endParaRPr lang="en-US"/>
          </a:p>
        </p:txBody>
      </p:sp>
      <p:pic>
        <p:nvPicPr>
          <p:cNvPr id="4" name="Picture 3"/>
          <p:cNvPicPr>
            <a:picLocks noChangeAspect="1"/>
          </p:cNvPicPr>
          <p:nvPr/>
        </p:nvPicPr>
        <p:blipFill>
          <a:blip r:embed="rId2"/>
          <a:stretch>
            <a:fillRect/>
          </a:stretch>
        </p:blipFill>
        <p:spPr>
          <a:xfrm>
            <a:off x="1635760" y="874652"/>
            <a:ext cx="6014720" cy="5436951"/>
          </a:xfrm>
          <a:prstGeom prst="rect">
            <a:avLst/>
          </a:prstGeom>
        </p:spPr>
      </p:pic>
      <p:sp>
        <p:nvSpPr>
          <p:cNvPr id="6" name="TextBox 5"/>
          <p:cNvSpPr txBox="1"/>
          <p:nvPr/>
        </p:nvSpPr>
        <p:spPr>
          <a:xfrm>
            <a:off x="6355640" y="5940584"/>
            <a:ext cx="256032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See scenarios/example5.cc</a:t>
            </a:r>
            <a:endParaRPr lang="en-US" dirty="0"/>
          </a:p>
        </p:txBody>
      </p:sp>
    </p:spTree>
    <p:extLst>
      <p:ext uri="{BB962C8B-B14F-4D97-AF65-F5344CB8AC3E}">
        <p14:creationId xmlns:p14="http://schemas.microsoft.com/office/powerpoint/2010/main" val="1729097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New API to write the same apps </a:t>
            </a:r>
            <a:r>
              <a:rPr lang="en-US" dirty="0" smtClean="0"/>
              <a:t>(</a:t>
            </a:r>
            <a:r>
              <a:rPr lang="en-US" dirty="0" err="1" smtClean="0"/>
              <a:t>ProducerApp</a:t>
            </a:r>
            <a:r>
              <a:rPr lang="en-US" dirty="0"/>
              <a:t>)</a:t>
            </a:r>
          </a:p>
        </p:txBody>
      </p:sp>
      <p:sp>
        <p:nvSpPr>
          <p:cNvPr id="3" name="Slide Number Placeholder 2"/>
          <p:cNvSpPr>
            <a:spLocks noGrp="1"/>
          </p:cNvSpPr>
          <p:nvPr>
            <p:ph type="sldNum" sz="quarter" idx="12"/>
          </p:nvPr>
        </p:nvSpPr>
        <p:spPr/>
        <p:txBody>
          <a:bodyPr/>
          <a:lstStyle/>
          <a:p>
            <a:fld id="{7CC83F51-380F-B746-B12D-AEDA332A5623}" type="slidenum">
              <a:rPr lang="en-US" smtClean="0"/>
              <a:t>47</a:t>
            </a:fld>
            <a:endParaRPr lang="en-US"/>
          </a:p>
        </p:txBody>
      </p:sp>
      <p:grpSp>
        <p:nvGrpSpPr>
          <p:cNvPr id="6" name="Group 5"/>
          <p:cNvGrpSpPr/>
          <p:nvPr/>
        </p:nvGrpSpPr>
        <p:grpSpPr>
          <a:xfrm>
            <a:off x="1149878" y="1218429"/>
            <a:ext cx="7034023" cy="4589780"/>
            <a:chOff x="2209800" y="1313180"/>
            <a:chExt cx="5562600" cy="3629660"/>
          </a:xfrm>
        </p:grpSpPr>
        <p:pic>
          <p:nvPicPr>
            <p:cNvPr id="4" name="Picture 3"/>
            <p:cNvPicPr>
              <a:picLocks noChangeAspect="1"/>
            </p:cNvPicPr>
            <p:nvPr/>
          </p:nvPicPr>
          <p:blipFill>
            <a:blip r:embed="rId2"/>
            <a:stretch>
              <a:fillRect/>
            </a:stretch>
          </p:blipFill>
          <p:spPr>
            <a:xfrm>
              <a:off x="2209800" y="1313180"/>
              <a:ext cx="4724400" cy="1739900"/>
            </a:xfrm>
            <a:prstGeom prst="rect">
              <a:avLst/>
            </a:prstGeom>
          </p:spPr>
        </p:pic>
        <p:pic>
          <p:nvPicPr>
            <p:cNvPr id="5" name="Picture 4"/>
            <p:cNvPicPr>
              <a:picLocks noChangeAspect="1"/>
            </p:cNvPicPr>
            <p:nvPr/>
          </p:nvPicPr>
          <p:blipFill>
            <a:blip r:embed="rId3"/>
            <a:stretch>
              <a:fillRect/>
            </a:stretch>
          </p:blipFill>
          <p:spPr>
            <a:xfrm>
              <a:off x="2209800" y="2961640"/>
              <a:ext cx="5562600" cy="1981200"/>
            </a:xfrm>
            <a:prstGeom prst="rect">
              <a:avLst/>
            </a:prstGeom>
          </p:spPr>
        </p:pic>
      </p:grpSp>
      <p:sp>
        <p:nvSpPr>
          <p:cNvPr id="7" name="TextBox 6"/>
          <p:cNvSpPr txBox="1"/>
          <p:nvPr/>
        </p:nvSpPr>
        <p:spPr>
          <a:xfrm>
            <a:off x="6355640" y="5940584"/>
            <a:ext cx="2560320" cy="369332"/>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See scenarios/example5.cc</a:t>
            </a:r>
            <a:endParaRPr lang="en-US" dirty="0"/>
          </a:p>
        </p:txBody>
      </p:sp>
    </p:spTree>
    <p:extLst>
      <p:ext uri="{BB962C8B-B14F-4D97-AF65-F5344CB8AC3E}">
        <p14:creationId xmlns:p14="http://schemas.microsoft.com/office/powerpoint/2010/main" val="3136464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NDN experimental extensions</a:t>
            </a:r>
            <a:endParaRPr lang="en-US" dirty="0"/>
          </a:p>
        </p:txBody>
      </p:sp>
      <p:sp>
        <p:nvSpPr>
          <p:cNvPr id="3" name="Content Placeholder 2"/>
          <p:cNvSpPr>
            <a:spLocks noGrp="1"/>
          </p:cNvSpPr>
          <p:nvPr>
            <p:ph idx="1"/>
          </p:nvPr>
        </p:nvSpPr>
        <p:spPr>
          <a:xfrm>
            <a:off x="131784" y="874654"/>
            <a:ext cx="8865457" cy="5653560"/>
          </a:xfrm>
        </p:spPr>
        <p:txBody>
          <a:bodyPr>
            <a:normAutofit lnSpcReduction="10000"/>
          </a:bodyPr>
          <a:lstStyle/>
          <a:p>
            <a:r>
              <a:rPr lang="en-US" dirty="0" smtClean="0"/>
              <a:t>Interest NACKs </a:t>
            </a:r>
            <a:r>
              <a:rPr lang="en-US" dirty="0"/>
              <a:t>to enable </a:t>
            </a:r>
            <a:r>
              <a:rPr lang="en-US" dirty="0" smtClean="0"/>
              <a:t>more </a:t>
            </a:r>
            <a:r>
              <a:rPr lang="en-US" dirty="0"/>
              <a:t>intelligent, </a:t>
            </a:r>
            <a:r>
              <a:rPr lang="en-US" dirty="0" smtClean="0"/>
              <a:t>adaptive forwarding </a:t>
            </a:r>
          </a:p>
          <a:p>
            <a:r>
              <a:rPr lang="en-US" dirty="0" smtClean="0"/>
              <a:t>Congestion control by limiting the number of pending Interests</a:t>
            </a:r>
          </a:p>
          <a:p>
            <a:pPr lvl="1"/>
            <a:r>
              <a:rPr lang="en-US" dirty="0" smtClean="0"/>
              <a:t>per-face</a:t>
            </a:r>
          </a:p>
          <a:p>
            <a:pPr lvl="1"/>
            <a:r>
              <a:rPr lang="en-US" dirty="0" smtClean="0"/>
              <a:t>per-FIB-entry</a:t>
            </a:r>
          </a:p>
          <a:p>
            <a:pPr lvl="1"/>
            <a:r>
              <a:rPr lang="en-US" dirty="0" smtClean="0"/>
              <a:t>per-FIB-entry-per-face</a:t>
            </a:r>
          </a:p>
          <a:p>
            <a:r>
              <a:rPr lang="en-US" dirty="0" smtClean="0"/>
              <a:t>Satisfaction ratio statistics module</a:t>
            </a:r>
          </a:p>
          <a:p>
            <a:pPr lvl="1"/>
            <a:r>
              <a:rPr lang="en-US" dirty="0" smtClean="0"/>
              <a:t>per-face (incoming/outgoing)</a:t>
            </a:r>
          </a:p>
          <a:p>
            <a:pPr lvl="1"/>
            <a:r>
              <a:rPr lang="en-US" dirty="0" smtClean="0"/>
              <a:t>per-prefix </a:t>
            </a:r>
          </a:p>
          <a:p>
            <a:pPr lvl="1"/>
            <a:r>
              <a:rPr lang="en-US" dirty="0" smtClean="0"/>
              <a:t>configurable time granularities</a:t>
            </a:r>
          </a:p>
          <a:p>
            <a:r>
              <a:rPr lang="en-US" dirty="0" smtClean="0"/>
              <a:t>A initial set of simple application modules</a:t>
            </a:r>
          </a:p>
        </p:txBody>
      </p:sp>
      <p:sp>
        <p:nvSpPr>
          <p:cNvPr id="4" name="Slide Number Placeholder 3"/>
          <p:cNvSpPr>
            <a:spLocks noGrp="1"/>
          </p:cNvSpPr>
          <p:nvPr>
            <p:ph type="sldNum" sz="quarter" idx="12"/>
          </p:nvPr>
        </p:nvSpPr>
        <p:spPr/>
        <p:txBody>
          <a:bodyPr/>
          <a:lstStyle/>
          <a:p>
            <a:fld id="{7CC83F51-380F-B746-B12D-AEDA332A5623}" type="slidenum">
              <a:rPr lang="en-US" smtClean="0"/>
              <a:t>48</a:t>
            </a:fld>
            <a:endParaRPr lang="en-US"/>
          </a:p>
        </p:txBody>
      </p:sp>
    </p:spTree>
    <p:extLst>
      <p:ext uri="{BB962C8B-B14F-4D97-AF65-F5344CB8AC3E}">
        <p14:creationId xmlns:p14="http://schemas.microsoft.com/office/powerpoint/2010/main" val="2050219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a:t>Try out ndnSIM and let us know your thought/comments/bug reports/new feature requests</a:t>
            </a:r>
            <a:r>
              <a:rPr lang="en-US" dirty="0" smtClean="0"/>
              <a:t>!</a:t>
            </a:r>
          </a:p>
          <a:p>
            <a:r>
              <a:rPr lang="en-US" dirty="0"/>
              <a:t>Join our mailing </a:t>
            </a:r>
            <a:r>
              <a:rPr lang="en-US" dirty="0" smtClean="0"/>
              <a:t>list</a:t>
            </a:r>
          </a:p>
          <a:p>
            <a:pPr lvl="1"/>
            <a:r>
              <a:rPr lang="en-US" dirty="0" smtClean="0">
                <a:hlinkClick r:id="rId2"/>
              </a:rPr>
              <a:t>http</a:t>
            </a:r>
            <a:r>
              <a:rPr lang="en-US" dirty="0">
                <a:hlinkClick r:id="rId2"/>
              </a:rPr>
              <a:t>://www.lists.cs.ucla.edu/mailman/listinfo/ndnsim</a:t>
            </a:r>
            <a:r>
              <a:rPr lang="en-US" dirty="0"/>
              <a:t> </a:t>
            </a:r>
            <a:endParaRPr lang="en-US" dirty="0" smtClean="0"/>
          </a:p>
          <a:p>
            <a:r>
              <a:rPr lang="en-US" dirty="0" smtClean="0"/>
              <a:t>Contribute</a:t>
            </a:r>
          </a:p>
          <a:p>
            <a:pPr lvl="1"/>
            <a:r>
              <a:rPr lang="en-US" dirty="0" smtClean="0"/>
              <a:t>issues on </a:t>
            </a:r>
            <a:r>
              <a:rPr lang="en-US" dirty="0" err="1" smtClean="0"/>
              <a:t>Github</a:t>
            </a:r>
            <a:endParaRPr lang="en-US" dirty="0" smtClean="0"/>
          </a:p>
          <a:p>
            <a:pPr lvl="2"/>
            <a:r>
              <a:rPr lang="en-US" dirty="0">
                <a:hlinkClick r:id="rId3"/>
              </a:rPr>
              <a:t>https://github.com/NDN-Routing/ndnSIM/issues?state=</a:t>
            </a:r>
            <a:r>
              <a:rPr lang="en-US" dirty="0" smtClean="0">
                <a:hlinkClick r:id="rId3"/>
              </a:rPr>
              <a:t>open</a:t>
            </a:r>
            <a:endParaRPr lang="en-US" dirty="0" smtClean="0"/>
          </a:p>
          <a:p>
            <a:pPr lvl="1"/>
            <a:r>
              <a:rPr lang="en-US" dirty="0" smtClean="0"/>
              <a:t>fork and create pull requests on </a:t>
            </a:r>
            <a:r>
              <a:rPr lang="en-US" dirty="0" err="1" smtClean="0"/>
              <a:t>Github</a:t>
            </a:r>
            <a:endParaRPr lang="en-US" dirty="0" smtClean="0"/>
          </a:p>
          <a:p>
            <a:pPr lvl="1"/>
            <a:r>
              <a:rPr lang="en-US" dirty="0" smtClean="0"/>
              <a:t>issues in NDN </a:t>
            </a:r>
            <a:r>
              <a:rPr lang="en-US" dirty="0" err="1" smtClean="0"/>
              <a:t>redmine</a:t>
            </a:r>
            <a:endParaRPr lang="en-US" dirty="0" smtClean="0"/>
          </a:p>
          <a:p>
            <a:pPr lvl="2"/>
            <a:r>
              <a:rPr lang="en-US" dirty="0">
                <a:hlinkClick r:id="rId4"/>
              </a:rPr>
              <a:t>http://redmine.named-data.net/projects/</a:t>
            </a:r>
            <a:r>
              <a:rPr lang="en-US" dirty="0" smtClean="0">
                <a:hlinkClick r:id="rId4"/>
              </a:rPr>
              <a:t>ndnsim</a:t>
            </a:r>
            <a:endParaRPr lang="en-US" dirty="0" smtClean="0"/>
          </a:p>
          <a:p>
            <a:pPr lvl="1"/>
            <a:endParaRPr lang="en-US" dirty="0"/>
          </a:p>
          <a:p>
            <a:pPr lvl="2"/>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49</a:t>
            </a:fld>
            <a:endParaRPr lang="en-US"/>
          </a:p>
        </p:txBody>
      </p:sp>
      <p:sp>
        <p:nvSpPr>
          <p:cNvPr id="5" name="Rectangle 4"/>
          <p:cNvSpPr/>
          <p:nvPr/>
        </p:nvSpPr>
        <p:spPr>
          <a:xfrm>
            <a:off x="3051151" y="5770852"/>
            <a:ext cx="3210660" cy="523220"/>
          </a:xfrm>
          <a:prstGeom prst="rect">
            <a:avLst/>
          </a:prstGeom>
        </p:spPr>
        <p:txBody>
          <a:bodyPr wrap="none">
            <a:spAutoFit/>
          </a:bodyPr>
          <a:lstStyle/>
          <a:p>
            <a:r>
              <a:rPr lang="en-US" sz="2800" b="1" dirty="0">
                <a:latin typeface="Century Gothic"/>
                <a:cs typeface="Century Gothic"/>
                <a:hlinkClick r:id="rId5"/>
              </a:rPr>
              <a:t>http://</a:t>
            </a:r>
            <a:r>
              <a:rPr lang="en-US" sz="2800" b="1" dirty="0" smtClean="0">
                <a:latin typeface="Century Gothic"/>
                <a:cs typeface="Century Gothic"/>
                <a:hlinkClick r:id="rId5"/>
              </a:rPr>
              <a:t>ndnsim.net</a:t>
            </a:r>
            <a:r>
              <a:rPr lang="en-US" sz="2800" b="1" dirty="0" smtClean="0">
                <a:latin typeface="Century Gothic"/>
                <a:cs typeface="Century Gothic"/>
              </a:rPr>
              <a:t> </a:t>
            </a:r>
            <a:endParaRPr lang="en-US" sz="2800" b="1" dirty="0">
              <a:latin typeface="Century Gothic"/>
              <a:cs typeface="Century Gothic"/>
            </a:endParaRPr>
          </a:p>
        </p:txBody>
      </p:sp>
    </p:spTree>
    <p:extLst>
      <p:ext uri="{BB962C8B-B14F-4D97-AF65-F5344CB8AC3E}">
        <p14:creationId xmlns:p14="http://schemas.microsoft.com/office/powerpoint/2010/main" val="2201563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status</a:t>
            </a:r>
            <a:endParaRPr lang="en-US" dirty="0"/>
          </a:p>
        </p:txBody>
      </p:sp>
      <p:sp>
        <p:nvSpPr>
          <p:cNvPr id="3" name="Content Placeholder 2"/>
          <p:cNvSpPr>
            <a:spLocks noGrp="1"/>
          </p:cNvSpPr>
          <p:nvPr>
            <p:ph idx="1"/>
          </p:nvPr>
        </p:nvSpPr>
        <p:spPr/>
        <p:txBody>
          <a:bodyPr/>
          <a:lstStyle/>
          <a:p>
            <a:r>
              <a:rPr lang="en-US" dirty="0" smtClean="0"/>
              <a:t>17 </a:t>
            </a:r>
            <a:r>
              <a:rPr lang="en-US" dirty="0" smtClean="0"/>
              <a:t>public forks on </a:t>
            </a:r>
            <a:r>
              <a:rPr lang="en-US" dirty="0" err="1" smtClean="0"/>
              <a:t>github</a:t>
            </a:r>
            <a:endParaRPr lang="en-US" dirty="0" smtClean="0"/>
          </a:p>
          <a:p>
            <a:r>
              <a:rPr lang="en-US" dirty="0" smtClean="0"/>
              <a:t>Active development</a:t>
            </a:r>
          </a:p>
          <a:p>
            <a:pPr lvl="1"/>
            <a:r>
              <a:rPr lang="en-US" dirty="0" smtClean="0"/>
              <a:t>new features</a:t>
            </a:r>
          </a:p>
          <a:p>
            <a:pPr lvl="1"/>
            <a:r>
              <a:rPr lang="en-US" dirty="0" smtClean="0"/>
              <a:t>extended API</a:t>
            </a:r>
          </a:p>
          <a:p>
            <a:pPr lvl="1"/>
            <a:r>
              <a:rPr lang="en-US" dirty="0" smtClean="0"/>
              <a:t>usage examples and documentation</a:t>
            </a:r>
          </a:p>
          <a:p>
            <a:r>
              <a:rPr lang="en-US" dirty="0" smtClean="0"/>
              <a:t>A lot of activity on the mailing list</a:t>
            </a:r>
          </a:p>
          <a:p>
            <a:pPr marL="457196" lvl="1" indent="0">
              <a:buNone/>
            </a:pP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5</a:t>
            </a:fld>
            <a:endParaRPr lang="en-US"/>
          </a:p>
        </p:txBody>
      </p:sp>
      <p:pic>
        <p:nvPicPr>
          <p:cNvPr id="5" name="Picture 4"/>
          <p:cNvPicPr>
            <a:picLocks noChangeAspect="1"/>
          </p:cNvPicPr>
          <p:nvPr/>
        </p:nvPicPr>
        <p:blipFill>
          <a:blip r:embed="rId2"/>
          <a:stretch>
            <a:fillRect/>
          </a:stretch>
        </p:blipFill>
        <p:spPr>
          <a:xfrm>
            <a:off x="6196913" y="2303519"/>
            <a:ext cx="2646624" cy="3911600"/>
          </a:xfrm>
          <a:prstGeom prst="rect">
            <a:avLst/>
          </a:prstGeom>
        </p:spPr>
      </p:pic>
      <p:pic>
        <p:nvPicPr>
          <p:cNvPr id="6" name="Picture 5"/>
          <p:cNvPicPr>
            <a:picLocks noChangeAspect="1"/>
          </p:cNvPicPr>
          <p:nvPr/>
        </p:nvPicPr>
        <p:blipFill>
          <a:blip r:embed="rId3"/>
          <a:stretch>
            <a:fillRect/>
          </a:stretch>
        </p:blipFill>
        <p:spPr>
          <a:xfrm>
            <a:off x="669873" y="4037061"/>
            <a:ext cx="4856480" cy="2178058"/>
          </a:xfrm>
          <a:prstGeom prst="rect">
            <a:avLst/>
          </a:prstGeom>
        </p:spPr>
      </p:pic>
    </p:spTree>
    <p:extLst>
      <p:ext uri="{BB962C8B-B14F-4D97-AF65-F5344CB8AC3E}">
        <p14:creationId xmlns:p14="http://schemas.microsoft.com/office/powerpoint/2010/main" val="138278008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Thanks</a:t>
            </a:r>
            <a:endParaRPr lang="en-US" dirty="0"/>
          </a:p>
        </p:txBody>
      </p:sp>
      <p:sp>
        <p:nvSpPr>
          <p:cNvPr id="5" name="Content Placeholder 4"/>
          <p:cNvSpPr>
            <a:spLocks noGrp="1"/>
          </p:cNvSpPr>
          <p:nvPr>
            <p:ph idx="1"/>
          </p:nvPr>
        </p:nvSpPr>
        <p:spPr/>
        <p:txBody>
          <a:bodyPr/>
          <a:lstStyle/>
          <a:p>
            <a:r>
              <a:rPr lang="en-US" dirty="0" smtClean="0"/>
              <a:t>Questions?</a:t>
            </a:r>
            <a:endParaRPr lang="en-US" b="1" dirty="0">
              <a:latin typeface="Century Gothic"/>
              <a:cs typeface="Century Gothic"/>
              <a:hlinkClick r:id="rId2"/>
            </a:endParaRPr>
          </a:p>
          <a:p>
            <a:endParaRPr lang="en-US" b="1" dirty="0" smtClean="0">
              <a:latin typeface="Century Gothic"/>
              <a:cs typeface="Century Gothic"/>
              <a:hlinkClick r:id="rId2"/>
            </a:endParaRPr>
          </a:p>
          <a:p>
            <a:endParaRPr lang="en-US" b="1" dirty="0">
              <a:latin typeface="Century Gothic"/>
              <a:cs typeface="Century Gothic"/>
              <a:hlinkClick r:id="rId2"/>
            </a:endParaRPr>
          </a:p>
          <a:p>
            <a:endParaRPr lang="en-US" b="1" dirty="0" smtClean="0">
              <a:latin typeface="Century Gothic"/>
              <a:cs typeface="Century Gothic"/>
              <a:hlinkClick r:id="rId2"/>
            </a:endParaRPr>
          </a:p>
          <a:p>
            <a:pPr marL="0" indent="0" algn="ctr">
              <a:buNone/>
            </a:pPr>
            <a:r>
              <a:rPr lang="en-US" b="1" dirty="0" smtClean="0">
                <a:latin typeface="Century Gothic"/>
                <a:cs typeface="Century Gothic"/>
                <a:hlinkClick r:id="rId2"/>
              </a:rPr>
              <a:t>http</a:t>
            </a:r>
            <a:r>
              <a:rPr lang="en-US" b="1" dirty="0">
                <a:latin typeface="Century Gothic"/>
                <a:cs typeface="Century Gothic"/>
                <a:hlinkClick r:id="rId2"/>
              </a:rPr>
              <a:t>://ndnsim.net</a:t>
            </a:r>
            <a:r>
              <a:rPr lang="en-US" b="1" dirty="0">
                <a:latin typeface="Century Gothic"/>
                <a:cs typeface="Century Gothic"/>
              </a:rPr>
              <a:t> </a:t>
            </a:r>
          </a:p>
          <a:p>
            <a:endParaRPr lang="en-US" dirty="0"/>
          </a:p>
        </p:txBody>
      </p:sp>
      <p:sp>
        <p:nvSpPr>
          <p:cNvPr id="3" name="Slide Number Placeholder 2"/>
          <p:cNvSpPr>
            <a:spLocks noGrp="1"/>
          </p:cNvSpPr>
          <p:nvPr>
            <p:ph type="sldNum" sz="quarter" idx="12"/>
          </p:nvPr>
        </p:nvSpPr>
        <p:spPr/>
        <p:txBody>
          <a:bodyPr/>
          <a:lstStyle/>
          <a:p>
            <a:fld id="{7CC83F51-380F-B746-B12D-AEDA332A5623}" type="slidenum">
              <a:rPr lang="en-US" smtClean="0"/>
              <a:t>50</a:t>
            </a:fld>
            <a:endParaRPr lang="en-US"/>
          </a:p>
        </p:txBody>
      </p:sp>
    </p:spTree>
    <p:extLst>
      <p:ext uri="{BB962C8B-B14F-4D97-AF65-F5344CB8AC3E}">
        <p14:creationId xmlns:p14="http://schemas.microsoft.com/office/powerpoint/2010/main" val="22741621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ndnSIM usage scope trends </a:t>
            </a:r>
            <a:br>
              <a:rPr lang="en-US" sz="2400" dirty="0" smtClean="0"/>
            </a:br>
            <a:r>
              <a:rPr lang="en-US" sz="2400" dirty="0" smtClean="0"/>
              <a:t>(based on published papers and mailing list data)</a:t>
            </a:r>
            <a:endParaRPr lang="en-US" sz="2400" dirty="0"/>
          </a:p>
        </p:txBody>
      </p:sp>
      <p:sp>
        <p:nvSpPr>
          <p:cNvPr id="3" name="Content Placeholder 2"/>
          <p:cNvSpPr>
            <a:spLocks noGrp="1"/>
          </p:cNvSpPr>
          <p:nvPr>
            <p:ph idx="1"/>
          </p:nvPr>
        </p:nvSpPr>
        <p:spPr/>
        <p:txBody>
          <a:bodyPr>
            <a:normAutofit fontScale="77500" lnSpcReduction="20000"/>
          </a:bodyPr>
          <a:lstStyle/>
          <a:p>
            <a:endParaRPr lang="en-US" sz="2400" dirty="0" smtClean="0">
              <a:hlinkClick r:id="rId2"/>
            </a:endParaRPr>
          </a:p>
          <a:p>
            <a:r>
              <a:rPr lang="en-US" sz="2400" dirty="0" smtClean="0">
                <a:hlinkClick r:id="rId2"/>
              </a:rPr>
              <a:t>http</a:t>
            </a:r>
            <a:r>
              <a:rPr lang="en-US" sz="2400" dirty="0">
                <a:hlinkClick r:id="rId2"/>
              </a:rPr>
              <a:t>://ndnsim.net/ndnsim-research-papers.html#research-papers-that-use-</a:t>
            </a:r>
            <a:r>
              <a:rPr lang="en-US" sz="2400" dirty="0" smtClean="0">
                <a:hlinkClick r:id="rId2"/>
              </a:rPr>
              <a:t>ndnsim</a:t>
            </a:r>
            <a:endParaRPr lang="en-US" sz="2400" dirty="0" smtClean="0"/>
          </a:p>
          <a:p>
            <a:pPr lvl="1"/>
            <a:r>
              <a:rPr lang="en-US" sz="2000" dirty="0" smtClean="0"/>
              <a:t>at least 5 published papers (by the early adopters, excluding us) use ndnSIM</a:t>
            </a:r>
          </a:p>
          <a:p>
            <a:r>
              <a:rPr lang="en-US" sz="2600" dirty="0" smtClean="0"/>
              <a:t>Caching-related evaluation</a:t>
            </a:r>
          </a:p>
          <a:p>
            <a:pPr lvl="1"/>
            <a:r>
              <a:rPr lang="en-US" sz="2300" dirty="0" smtClean="0"/>
              <a:t>various caching replacement policies, collaborative caching</a:t>
            </a:r>
          </a:p>
          <a:p>
            <a:r>
              <a:rPr lang="en-US" sz="2700" dirty="0" smtClean="0"/>
              <a:t>Congestion control related</a:t>
            </a:r>
          </a:p>
          <a:p>
            <a:pPr lvl="1"/>
            <a:r>
              <a:rPr lang="en-US" sz="2300" dirty="0" smtClean="0"/>
              <a:t>TCP-like transfers (end-to-end, host-by-host)</a:t>
            </a:r>
          </a:p>
          <a:p>
            <a:pPr lvl="1"/>
            <a:r>
              <a:rPr lang="en-US" sz="2300" dirty="0" err="1" smtClean="0"/>
              <a:t>queueing</a:t>
            </a:r>
            <a:endParaRPr lang="en-US" sz="2300" dirty="0" smtClean="0"/>
          </a:p>
          <a:p>
            <a:r>
              <a:rPr lang="en-US" sz="2600" dirty="0" smtClean="0"/>
              <a:t>Mobile and vehicular environment evaluations</a:t>
            </a:r>
            <a:endParaRPr lang="en-US" sz="2200" dirty="0" smtClean="0"/>
          </a:p>
          <a:p>
            <a:r>
              <a:rPr lang="en-US" sz="2600" dirty="0" err="1" smtClean="0"/>
              <a:t>DDoS</a:t>
            </a:r>
            <a:r>
              <a:rPr lang="en-US" sz="2600" dirty="0" smtClean="0"/>
              <a:t>-related evaluations</a:t>
            </a:r>
          </a:p>
          <a:p>
            <a:pPr lvl="1"/>
            <a:r>
              <a:rPr lang="en-US" sz="2200" dirty="0" smtClean="0"/>
              <a:t>interest flooding (us)</a:t>
            </a:r>
          </a:p>
          <a:p>
            <a:pPr lvl="1"/>
            <a:r>
              <a:rPr lang="en-US" sz="2200" dirty="0" smtClean="0"/>
              <a:t>content poisoning</a:t>
            </a:r>
          </a:p>
          <a:p>
            <a:r>
              <a:rPr lang="en-US" sz="2400" dirty="0" smtClean="0"/>
              <a:t>Forwarding strategy experimentation (us)</a:t>
            </a:r>
          </a:p>
          <a:p>
            <a:pPr lvl="1"/>
            <a:r>
              <a:rPr lang="en-US" sz="2000" dirty="0" smtClean="0"/>
              <a:t>behavior in the presence of </a:t>
            </a:r>
            <a:r>
              <a:rPr lang="en-US" sz="1800" dirty="0" smtClean="0"/>
              <a:t>link failures, prefix black-holing</a:t>
            </a:r>
          </a:p>
          <a:p>
            <a:r>
              <a:rPr lang="en-US" sz="2400" dirty="0" smtClean="0"/>
              <a:t>Application-level evaluations (us)</a:t>
            </a:r>
          </a:p>
          <a:p>
            <a:pPr lvl="1"/>
            <a:r>
              <a:rPr lang="en-US" sz="2000" dirty="0" smtClean="0"/>
              <a:t>exploration of ChronoSync protocol design</a:t>
            </a:r>
          </a:p>
          <a:p>
            <a:pPr lvl="1"/>
            <a:endParaRPr lang="en-US" sz="2000" dirty="0" smtClean="0"/>
          </a:p>
          <a:p>
            <a:pPr lvl="1"/>
            <a:endParaRPr lang="en-US" sz="2000" dirty="0" smtClean="0"/>
          </a:p>
          <a:p>
            <a:pPr lvl="1"/>
            <a:endParaRPr lang="en-US" sz="2000" dirty="0"/>
          </a:p>
        </p:txBody>
      </p:sp>
      <p:sp>
        <p:nvSpPr>
          <p:cNvPr id="4" name="Slide Number Placeholder 3"/>
          <p:cNvSpPr>
            <a:spLocks noGrp="1"/>
          </p:cNvSpPr>
          <p:nvPr>
            <p:ph type="sldNum" sz="quarter" idx="12"/>
          </p:nvPr>
        </p:nvSpPr>
        <p:spPr/>
        <p:txBody>
          <a:bodyPr/>
          <a:lstStyle/>
          <a:p>
            <a:fld id="{7CC83F51-380F-B746-B12D-AEDA332A5623}" type="slidenum">
              <a:rPr lang="en-US" smtClean="0"/>
              <a:t>6</a:t>
            </a:fld>
            <a:endParaRPr lang="en-US"/>
          </a:p>
        </p:txBody>
      </p:sp>
    </p:spTree>
    <p:extLst>
      <p:ext uri="{BB962C8B-B14F-4D97-AF65-F5344CB8AC3E}">
        <p14:creationId xmlns:p14="http://schemas.microsoft.com/office/powerpoint/2010/main" val="52516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Modular ndnSIM structure overview</a:t>
            </a:r>
            <a:endParaRPr lang="en-US" dirty="0"/>
          </a:p>
        </p:txBody>
      </p:sp>
      <p:grpSp>
        <p:nvGrpSpPr>
          <p:cNvPr id="4" name="Group 3"/>
          <p:cNvGrpSpPr/>
          <p:nvPr/>
        </p:nvGrpSpPr>
        <p:grpSpPr>
          <a:xfrm>
            <a:off x="1241794" y="1053515"/>
            <a:ext cx="6286125" cy="3793218"/>
            <a:chOff x="614362" y="828676"/>
            <a:chExt cx="3171825" cy="2543175"/>
          </a:xfrm>
        </p:grpSpPr>
        <p:sp>
          <p:nvSpPr>
            <p:cNvPr id="6" name="Rectangle 1"/>
            <p:cNvSpPr>
              <a:spLocks noChangeArrowheads="1"/>
            </p:cNvSpPr>
            <p:nvPr/>
          </p:nvSpPr>
          <p:spPr bwMode="auto">
            <a:xfrm>
              <a:off x="614362" y="1371601"/>
              <a:ext cx="3171825" cy="2000250"/>
            </a:xfrm>
            <a:prstGeom prst="rect">
              <a:avLst/>
            </a:prstGeom>
            <a:solidFill>
              <a:srgbClr val="C6D8F0"/>
            </a:solidFill>
            <a:ln w="9525">
              <a:solidFill>
                <a:srgbClr val="000000"/>
              </a:solidFill>
              <a:prstDash val="sysDash"/>
              <a:miter lim="800000"/>
              <a:headEnd type="none" w="sm" len="sm"/>
              <a:tailEnd type="none" w="sm" len="sm"/>
            </a:ln>
          </p:spPr>
          <p:txBody>
            <a:bodyPr/>
            <a:lstStyle/>
            <a:p>
              <a:pPr algn="ctr"/>
              <a:endParaRPr lang="en-US" sz="1600"/>
            </a:p>
          </p:txBody>
        </p:sp>
        <p:sp>
          <p:nvSpPr>
            <p:cNvPr id="7" name="Rectangle 2"/>
            <p:cNvSpPr>
              <a:spLocks noChangeArrowheads="1"/>
            </p:cNvSpPr>
            <p:nvPr/>
          </p:nvSpPr>
          <p:spPr bwMode="auto">
            <a:xfrm>
              <a:off x="1514474" y="2171701"/>
              <a:ext cx="1371600" cy="457200"/>
            </a:xfrm>
            <a:prstGeom prst="rect">
              <a:avLst/>
            </a:prstGeom>
            <a:solidFill>
              <a:srgbClr val="F2852B"/>
            </a:solidFill>
            <a:ln w="7200">
              <a:solidFill>
                <a:srgbClr val="000000"/>
              </a:solidFill>
              <a:miter lim="800000"/>
              <a:headEnd type="none" w="sm" len="sm"/>
              <a:tailEnd type="none" w="sm" len="sm"/>
            </a:ln>
          </p:spPr>
          <p:txBody>
            <a:bodyPr lIns="50799" tIns="50799" rIns="50799" bIns="50799" anchor="ctr"/>
            <a:lstStyle/>
            <a:p>
              <a:pPr algn="ctr" defTabSz="455613"/>
              <a:r>
                <a:rPr lang="en-GB" sz="1600" b="1" dirty="0">
                  <a:solidFill>
                    <a:srgbClr val="FFFFFF"/>
                  </a:solidFill>
                  <a:latin typeface="Calibri" charset="0"/>
                </a:rPr>
                <a:t>Core NDN Protocol (</a:t>
              </a:r>
              <a:r>
                <a:rPr lang="en-GB" sz="1600" b="1" dirty="0" err="1">
                  <a:solidFill>
                    <a:srgbClr val="FFFFFF"/>
                  </a:solidFill>
                  <a:latin typeface="Calibri" charset="0"/>
                </a:rPr>
                <a:t>ndn</a:t>
              </a:r>
              <a:r>
                <a:rPr lang="en-GB" sz="1600" b="1" dirty="0">
                  <a:solidFill>
                    <a:srgbClr val="FFFFFF"/>
                  </a:solidFill>
                  <a:latin typeface="Calibri" charset="0"/>
                </a:rPr>
                <a:t>::L3Protocol)</a:t>
              </a:r>
            </a:p>
          </p:txBody>
        </p:sp>
        <p:sp>
          <p:nvSpPr>
            <p:cNvPr id="8" name="Rectangle 3"/>
            <p:cNvSpPr>
              <a:spLocks noChangeArrowheads="1"/>
            </p:cNvSpPr>
            <p:nvPr/>
          </p:nvSpPr>
          <p:spPr bwMode="auto">
            <a:xfrm>
              <a:off x="642937" y="2857501"/>
              <a:ext cx="814387" cy="457200"/>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err="1">
                  <a:latin typeface="Calibri" charset="0"/>
                </a:rPr>
                <a:t>ndn</a:t>
              </a:r>
              <a:r>
                <a:rPr lang="en-GB" sz="1600" dirty="0">
                  <a:latin typeface="Calibri" charset="0"/>
                </a:rPr>
                <a:t>:</a:t>
              </a:r>
              <a:r>
                <a:rPr lang="en-GB" sz="1600" dirty="0" smtClean="0">
                  <a:latin typeface="Calibri" charset="0"/>
                </a:rPr>
                <a:t>:</a:t>
              </a:r>
            </a:p>
            <a:p>
              <a:pPr algn="ctr" defTabSz="455613"/>
              <a:r>
                <a:rPr lang="en-GB" sz="1600" dirty="0" err="1" smtClean="0">
                  <a:latin typeface="Calibri" charset="0"/>
                </a:rPr>
                <a:t>ContentStore</a:t>
              </a:r>
              <a:endParaRPr lang="en-GB" sz="1600" dirty="0">
                <a:latin typeface="Calibri" charset="0"/>
              </a:endParaRPr>
            </a:p>
          </p:txBody>
        </p:sp>
        <p:sp>
          <p:nvSpPr>
            <p:cNvPr id="9" name="Rectangle 4"/>
            <p:cNvSpPr>
              <a:spLocks noChangeArrowheads="1"/>
            </p:cNvSpPr>
            <p:nvPr/>
          </p:nvSpPr>
          <p:spPr bwMode="auto">
            <a:xfrm>
              <a:off x="2257424" y="2857501"/>
              <a:ext cx="600075" cy="457200"/>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err="1">
                  <a:latin typeface="Calibri" charset="0"/>
                </a:rPr>
                <a:t>ndn</a:t>
              </a:r>
              <a:r>
                <a:rPr lang="en-GB" sz="1600" dirty="0">
                  <a:latin typeface="Calibri" charset="0"/>
                </a:rPr>
                <a:t>:</a:t>
              </a:r>
              <a:r>
                <a:rPr lang="en-GB" sz="1600" dirty="0" smtClean="0">
                  <a:latin typeface="Calibri" charset="0"/>
                </a:rPr>
                <a:t>:Fib</a:t>
              </a:r>
              <a:endParaRPr lang="en-GB" sz="1600" dirty="0">
                <a:latin typeface="Calibri" charset="0"/>
              </a:endParaRPr>
            </a:p>
          </p:txBody>
        </p:sp>
        <p:sp>
          <p:nvSpPr>
            <p:cNvPr id="10" name="Rectangle 5"/>
            <p:cNvSpPr>
              <a:spLocks noChangeArrowheads="1"/>
            </p:cNvSpPr>
            <p:nvPr/>
          </p:nvSpPr>
          <p:spPr bwMode="auto">
            <a:xfrm>
              <a:off x="1557337" y="2857501"/>
              <a:ext cx="600075" cy="457200"/>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err="1">
                  <a:latin typeface="Calibri" charset="0"/>
                </a:rPr>
                <a:t>ndn</a:t>
              </a:r>
              <a:r>
                <a:rPr lang="en-GB" sz="1600" dirty="0">
                  <a:latin typeface="Calibri" charset="0"/>
                </a:rPr>
                <a:t>:</a:t>
              </a:r>
              <a:r>
                <a:rPr lang="en-GB" sz="1600" dirty="0" smtClean="0">
                  <a:latin typeface="Calibri" charset="0"/>
                </a:rPr>
                <a:t>:Pit</a:t>
              </a:r>
              <a:endParaRPr lang="en-GB" sz="1600" dirty="0">
                <a:latin typeface="Calibri" charset="0"/>
              </a:endParaRPr>
            </a:p>
          </p:txBody>
        </p:sp>
        <p:sp>
          <p:nvSpPr>
            <p:cNvPr id="11" name="Rectangle 6"/>
            <p:cNvSpPr>
              <a:spLocks noChangeArrowheads="1"/>
            </p:cNvSpPr>
            <p:nvPr/>
          </p:nvSpPr>
          <p:spPr bwMode="auto">
            <a:xfrm>
              <a:off x="614362" y="828676"/>
              <a:ext cx="971550" cy="457200"/>
            </a:xfrm>
            <a:prstGeom prst="rect">
              <a:avLst/>
            </a:prstGeom>
            <a:solidFill>
              <a:srgbClr val="C6D8F0"/>
            </a:solidFill>
            <a:ln w="7200">
              <a:solidFill>
                <a:srgbClr val="000000"/>
              </a:solidFill>
              <a:miter lim="800000"/>
              <a:headEnd type="none" w="sm" len="sm"/>
              <a:tailEnd type="none" w="sm" len="sm"/>
            </a:ln>
          </p:spPr>
          <p:txBody>
            <a:bodyPr lIns="50799" tIns="50799" rIns="50799" bIns="50799" anchor="ctr"/>
            <a:lstStyle/>
            <a:p>
              <a:pPr algn="ctr" defTabSz="455613"/>
              <a:r>
                <a:rPr lang="en-GB" sz="1600">
                  <a:latin typeface="Calibri" charset="0"/>
                </a:rPr>
                <a:t>Applications</a:t>
              </a:r>
            </a:p>
          </p:txBody>
        </p:sp>
        <p:sp>
          <p:nvSpPr>
            <p:cNvPr id="12" name="Rectangle 9"/>
            <p:cNvSpPr>
              <a:spLocks noChangeArrowheads="1"/>
            </p:cNvSpPr>
            <p:nvPr/>
          </p:nvSpPr>
          <p:spPr bwMode="auto">
            <a:xfrm>
              <a:off x="1057274" y="1485901"/>
              <a:ext cx="912826" cy="455981"/>
            </a:xfrm>
            <a:prstGeom prst="rect">
              <a:avLst/>
            </a:prstGeom>
            <a:solidFill>
              <a:srgbClr val="FFFFFF"/>
            </a:solidFill>
            <a:ln>
              <a:noFill/>
            </a:ln>
            <a:extLst>
              <a:ext uri="{91240B29-F687-4f45-9708-019B960494DF}">
                <a14:hiddenLine xmlns:a14="http://schemas.microsoft.com/office/drawing/2010/main" w="7200">
                  <a:solidFill>
                    <a:srgbClr val="000000"/>
                  </a:solidFill>
                  <a:miter lim="800000"/>
                  <a:headEnd type="none" w="sm" len="sm"/>
                  <a:tailEnd type="none" w="sm" len="sm"/>
                </a14:hiddenLine>
              </a:ext>
            </a:extLst>
          </p:spPr>
          <p:txBody>
            <a:bodyPr lIns="50799" tIns="50799" rIns="50799" bIns="50799" anchor="ctr"/>
            <a:lstStyle/>
            <a:p>
              <a:pPr algn="ctr" defTabSz="455613"/>
              <a:r>
                <a:rPr lang="en-GB" sz="1600" dirty="0" smtClean="0">
                  <a:latin typeface="Calibri" charset="0"/>
                </a:rPr>
                <a:t>Face (</a:t>
              </a:r>
              <a:r>
                <a:rPr lang="en-GB" sz="1600" dirty="0" err="1" smtClean="0">
                  <a:latin typeface="Calibri" charset="0"/>
                </a:rPr>
                <a:t>ndn</a:t>
              </a:r>
              <a:r>
                <a:rPr lang="en-GB" sz="1600" dirty="0">
                  <a:latin typeface="Calibri" charset="0"/>
                </a:rPr>
                <a:t>::</a:t>
              </a:r>
              <a:r>
                <a:rPr lang="en-GB" sz="1600" dirty="0" err="1" smtClean="0">
                  <a:latin typeface="Calibri" charset="0"/>
                </a:rPr>
                <a:t>AppFace</a:t>
              </a:r>
              <a:r>
                <a:rPr lang="en-GB" sz="1600" dirty="0" smtClean="0">
                  <a:latin typeface="Calibri" charset="0"/>
                </a:rPr>
                <a:t>,</a:t>
              </a:r>
            </a:p>
            <a:p>
              <a:pPr algn="ctr" defTabSz="455613"/>
              <a:r>
                <a:rPr lang="en-GB" sz="1600" dirty="0" err="1" smtClean="0">
                  <a:latin typeface="Calibri" charset="0"/>
                </a:rPr>
                <a:t>ndn</a:t>
              </a:r>
              <a:r>
                <a:rPr lang="en-GB" sz="1600" dirty="0" smtClean="0">
                  <a:latin typeface="Calibri" charset="0"/>
                </a:rPr>
                <a:t>::</a:t>
              </a:r>
              <a:r>
                <a:rPr lang="en-GB" sz="1600" dirty="0" err="1" smtClean="0">
                  <a:latin typeface="Calibri" charset="0"/>
                </a:rPr>
                <a:t>ApiFace</a:t>
              </a:r>
              <a:r>
                <a:rPr lang="en-GB" sz="1600" dirty="0" smtClean="0">
                  <a:latin typeface="Calibri" charset="0"/>
                </a:rPr>
                <a:t>*)</a:t>
              </a:r>
              <a:endParaRPr lang="en-GB" sz="1600" dirty="0">
                <a:latin typeface="Calibri" charset="0"/>
              </a:endParaRPr>
            </a:p>
          </p:txBody>
        </p:sp>
        <p:sp>
          <p:nvSpPr>
            <p:cNvPr id="13" name="Rectangle 10"/>
            <p:cNvSpPr>
              <a:spLocks noChangeArrowheads="1"/>
            </p:cNvSpPr>
            <p:nvPr/>
          </p:nvSpPr>
          <p:spPr bwMode="auto">
            <a:xfrm>
              <a:off x="1057274" y="1485901"/>
              <a:ext cx="912826" cy="459147"/>
            </a:xfrm>
            <a:prstGeom prst="rect">
              <a:avLst/>
            </a:prstGeom>
            <a:noFill/>
            <a:ln w="7200">
              <a:solidFill>
                <a:srgbClr val="000000"/>
              </a:solidFill>
              <a:miter lim="800000"/>
              <a:headEnd type="none" w="sm" len="sm"/>
              <a:tailEnd type="none" w="sm" len="sm"/>
            </a:ln>
            <a:extLst>
              <a:ext uri="{909E8E84-426E-40dd-AFC4-6F175D3DCCD1}">
                <a14:hiddenFill xmlns:a14="http://schemas.microsoft.com/office/drawing/2010/main">
                  <a:solidFill>
                    <a:srgbClr val="000000"/>
                  </a:solidFill>
                </a14:hiddenFill>
              </a:ext>
            </a:extLst>
          </p:spPr>
          <p:txBody>
            <a:bodyPr/>
            <a:lstStyle/>
            <a:p>
              <a:pPr algn="ctr"/>
              <a:endParaRPr lang="en-US" sz="1600"/>
            </a:p>
          </p:txBody>
        </p:sp>
        <p:sp>
          <p:nvSpPr>
            <p:cNvPr id="14" name="Rectangle 12"/>
            <p:cNvSpPr>
              <a:spLocks noChangeArrowheads="1"/>
            </p:cNvSpPr>
            <p:nvPr/>
          </p:nvSpPr>
          <p:spPr bwMode="auto">
            <a:xfrm>
              <a:off x="2400299" y="1481139"/>
              <a:ext cx="941437" cy="459147"/>
            </a:xfrm>
            <a:prstGeom prst="rect">
              <a:avLst/>
            </a:prstGeom>
            <a:solidFill>
              <a:srgbClr val="FFFFFF"/>
            </a:solidFill>
            <a:ln w="7200">
              <a:solidFill>
                <a:srgbClr val="000000"/>
              </a:solidFill>
              <a:miter lim="800000"/>
              <a:headEnd type="none" w="sm" len="sm"/>
              <a:tailEnd type="none" w="sm" len="sm"/>
            </a:ln>
          </p:spPr>
          <p:txBody>
            <a:bodyPr/>
            <a:lstStyle/>
            <a:p>
              <a:pPr algn="ctr"/>
              <a:endParaRPr lang="en-US" sz="1600"/>
            </a:p>
          </p:txBody>
        </p:sp>
        <p:sp>
          <p:nvSpPr>
            <p:cNvPr id="15" name="Rectangle 13"/>
            <p:cNvSpPr>
              <a:spLocks noChangeArrowheads="1"/>
            </p:cNvSpPr>
            <p:nvPr/>
          </p:nvSpPr>
          <p:spPr bwMode="auto">
            <a:xfrm>
              <a:off x="2378110" y="1484306"/>
              <a:ext cx="985814" cy="455981"/>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7200">
                  <a:solidFill>
                    <a:srgbClr val="000000"/>
                  </a:solidFill>
                  <a:miter lim="800000"/>
                  <a:headEnd type="none" w="sm" len="sm"/>
                  <a:tailEnd type="none" w="sm" len="sm"/>
                </a14:hiddenLine>
              </a:ext>
            </a:extLst>
          </p:spPr>
          <p:txBody>
            <a:bodyPr lIns="50799" tIns="50799" rIns="50799" bIns="50799" anchor="ctr"/>
            <a:lstStyle/>
            <a:p>
              <a:pPr algn="ctr" defTabSz="455613"/>
              <a:r>
                <a:rPr lang="en-GB" sz="1600" dirty="0">
                  <a:latin typeface="Calibri" charset="0"/>
                </a:rPr>
                <a:t>Face</a:t>
              </a:r>
            </a:p>
            <a:p>
              <a:pPr algn="ctr" defTabSz="455613"/>
              <a:r>
                <a:rPr lang="en-GB" sz="1600" dirty="0">
                  <a:latin typeface="Calibri" charset="0"/>
                </a:rPr>
                <a:t>(</a:t>
              </a:r>
              <a:r>
                <a:rPr lang="en-GB" sz="1600" dirty="0" err="1">
                  <a:latin typeface="Calibri" charset="0"/>
                </a:rPr>
                <a:t>ndn</a:t>
              </a:r>
              <a:r>
                <a:rPr lang="en-GB" sz="1600" dirty="0">
                  <a:latin typeface="Calibri" charset="0"/>
                </a:rPr>
                <a:t>:</a:t>
              </a:r>
              <a:r>
                <a:rPr lang="en-GB" sz="1600" dirty="0" smtClean="0">
                  <a:latin typeface="Calibri" charset="0"/>
                </a:rPr>
                <a:t>:</a:t>
              </a:r>
              <a:r>
                <a:rPr lang="en-GB" sz="1600" dirty="0" err="1" smtClean="0">
                  <a:latin typeface="Calibri" charset="0"/>
                </a:rPr>
                <a:t>NetDeviceFace</a:t>
              </a:r>
              <a:r>
                <a:rPr lang="en-GB" sz="1600" dirty="0">
                  <a:latin typeface="Calibri" charset="0"/>
                </a:rPr>
                <a:t>)</a:t>
              </a:r>
            </a:p>
          </p:txBody>
        </p:sp>
        <p:sp>
          <p:nvSpPr>
            <p:cNvPr id="16" name="Rectangle 14"/>
            <p:cNvSpPr>
              <a:spLocks noChangeArrowheads="1"/>
            </p:cNvSpPr>
            <p:nvPr/>
          </p:nvSpPr>
          <p:spPr bwMode="auto">
            <a:xfrm>
              <a:off x="2800349" y="828676"/>
              <a:ext cx="971550" cy="457200"/>
            </a:xfrm>
            <a:prstGeom prst="rect">
              <a:avLst/>
            </a:prstGeom>
            <a:solidFill>
              <a:srgbClr val="C6D8F0"/>
            </a:solidFill>
            <a:ln w="7200">
              <a:solidFill>
                <a:srgbClr val="000000"/>
              </a:solidFill>
              <a:miter lim="800000"/>
              <a:headEnd type="none" w="sm" len="sm"/>
              <a:tailEnd type="none" w="sm" len="sm"/>
            </a:ln>
          </p:spPr>
          <p:txBody>
            <a:bodyPr lIns="50799" tIns="50799" rIns="50799" bIns="50799" anchor="ctr"/>
            <a:lstStyle/>
            <a:p>
              <a:pPr algn="ctr" defTabSz="455613"/>
              <a:r>
                <a:rPr lang="en-GB" sz="1600">
                  <a:latin typeface="Calibri" charset="0"/>
                </a:rPr>
                <a:t>NetDevice </a:t>
              </a:r>
            </a:p>
            <a:p>
              <a:pPr algn="ctr" defTabSz="455613"/>
              <a:r>
                <a:rPr lang="en-GB" sz="1600">
                  <a:latin typeface="Calibri" charset="0"/>
                </a:rPr>
                <a:t>(connection to other nodes)</a:t>
              </a:r>
            </a:p>
          </p:txBody>
        </p:sp>
        <p:sp>
          <p:nvSpPr>
            <p:cNvPr id="17" name="Rectangle 15"/>
            <p:cNvSpPr>
              <a:spLocks noChangeArrowheads="1"/>
            </p:cNvSpPr>
            <p:nvPr/>
          </p:nvSpPr>
          <p:spPr bwMode="auto">
            <a:xfrm>
              <a:off x="2957512" y="2857501"/>
              <a:ext cx="800100" cy="457200"/>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a:latin typeface="Calibri" charset="0"/>
                </a:rPr>
                <a:t>ndn::</a:t>
              </a:r>
            </a:p>
            <a:p>
              <a:pPr algn="ctr" defTabSz="455613"/>
              <a:r>
                <a:rPr lang="en-GB" sz="1600">
                  <a:latin typeface="Calibri" charset="0"/>
                </a:rPr>
                <a:t>Forwarding</a:t>
              </a:r>
            </a:p>
            <a:p>
              <a:pPr algn="ctr" defTabSz="455613"/>
              <a:r>
                <a:rPr lang="en-GB" sz="1600">
                  <a:latin typeface="Calibri" charset="0"/>
                </a:rPr>
                <a:t>Strategy</a:t>
              </a:r>
            </a:p>
          </p:txBody>
        </p:sp>
        <p:sp>
          <p:nvSpPr>
            <p:cNvPr id="18" name="Line 16"/>
            <p:cNvSpPr>
              <a:spLocks noChangeShapeType="1"/>
            </p:cNvSpPr>
            <p:nvPr/>
          </p:nvSpPr>
          <p:spPr bwMode="auto">
            <a:xfrm rot="1440000">
              <a:off x="1035049" y="1385889"/>
              <a:ext cx="500063"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19" name="Line 17"/>
            <p:cNvSpPr>
              <a:spLocks noChangeShapeType="1"/>
            </p:cNvSpPr>
            <p:nvPr/>
          </p:nvSpPr>
          <p:spPr bwMode="auto">
            <a:xfrm rot="20220000">
              <a:off x="2865437" y="1382714"/>
              <a:ext cx="496887"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0" name="Line 18"/>
            <p:cNvSpPr>
              <a:spLocks noChangeShapeType="1"/>
            </p:cNvSpPr>
            <p:nvPr/>
          </p:nvSpPr>
          <p:spPr bwMode="auto">
            <a:xfrm rot="5400000">
              <a:off x="1630361" y="2058989"/>
              <a:ext cx="225425"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1" name="Line 19"/>
            <p:cNvSpPr>
              <a:spLocks noChangeShapeType="1"/>
            </p:cNvSpPr>
            <p:nvPr/>
          </p:nvSpPr>
          <p:spPr bwMode="auto">
            <a:xfrm rot="5400000">
              <a:off x="2543174" y="2057401"/>
              <a:ext cx="228600"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2" name="Line 20"/>
            <p:cNvSpPr>
              <a:spLocks noChangeShapeType="1"/>
            </p:cNvSpPr>
            <p:nvPr/>
          </p:nvSpPr>
          <p:spPr bwMode="auto">
            <a:xfrm rot="9840000">
              <a:off x="925512" y="2743201"/>
              <a:ext cx="833437"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3" name="Line 21"/>
            <p:cNvSpPr>
              <a:spLocks noChangeShapeType="1"/>
            </p:cNvSpPr>
            <p:nvPr/>
          </p:nvSpPr>
          <p:spPr bwMode="auto">
            <a:xfrm rot="8100000">
              <a:off x="1695449" y="2743201"/>
              <a:ext cx="322263"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4" name="Line 22"/>
            <p:cNvSpPr>
              <a:spLocks noChangeShapeType="1"/>
            </p:cNvSpPr>
            <p:nvPr/>
          </p:nvSpPr>
          <p:spPr bwMode="auto">
            <a:xfrm rot="4560000">
              <a:off x="2339180" y="2742408"/>
              <a:ext cx="236537"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sp>
          <p:nvSpPr>
            <p:cNvPr id="25" name="Line 23"/>
            <p:cNvSpPr>
              <a:spLocks noChangeShapeType="1"/>
            </p:cNvSpPr>
            <p:nvPr/>
          </p:nvSpPr>
          <p:spPr bwMode="auto">
            <a:xfrm rot="1080000">
              <a:off x="2638424" y="2743201"/>
              <a:ext cx="722313" cy="0"/>
            </a:xfrm>
            <a:prstGeom prst="line">
              <a:avLst/>
            </a:prstGeom>
            <a:noFill/>
            <a:ln w="72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ctr"/>
              <a:endParaRPr lang="en-US" sz="1600"/>
            </a:p>
          </p:txBody>
        </p:sp>
      </p:grpSp>
      <p:sp>
        <p:nvSpPr>
          <p:cNvPr id="3" name="Slide Number Placeholder 2"/>
          <p:cNvSpPr>
            <a:spLocks noGrp="1"/>
          </p:cNvSpPr>
          <p:nvPr>
            <p:ph type="sldNum" sz="quarter" idx="12"/>
          </p:nvPr>
        </p:nvSpPr>
        <p:spPr/>
        <p:txBody>
          <a:bodyPr/>
          <a:lstStyle/>
          <a:p>
            <a:fld id="{7CC83F51-380F-B746-B12D-AEDA332A5623}" type="slidenum">
              <a:rPr lang="en-US" smtClean="0"/>
              <a:t>7</a:t>
            </a:fld>
            <a:endParaRPr lang="en-US"/>
          </a:p>
        </p:txBody>
      </p:sp>
      <p:sp>
        <p:nvSpPr>
          <p:cNvPr id="27" name="Rectangle 3"/>
          <p:cNvSpPr>
            <a:spLocks noChangeArrowheads="1"/>
          </p:cNvSpPr>
          <p:nvPr/>
        </p:nvSpPr>
        <p:spPr bwMode="auto">
          <a:xfrm>
            <a:off x="489230" y="4913892"/>
            <a:ext cx="1635760" cy="1537708"/>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smtClean="0">
                <a:latin typeface="Calibri" charset="0"/>
              </a:rPr>
              <a:t>LRU, LFU, Random, with or without evicting stale data,</a:t>
            </a:r>
            <a:endParaRPr lang="en-GB" sz="1600" dirty="0">
              <a:latin typeface="Calibri" charset="0"/>
            </a:endParaRPr>
          </a:p>
          <a:p>
            <a:pPr algn="ctr" defTabSz="455613"/>
            <a:r>
              <a:rPr lang="en-GB" sz="1600" dirty="0" smtClean="0">
                <a:latin typeface="Calibri" charset="0"/>
              </a:rPr>
              <a:t>others</a:t>
            </a:r>
          </a:p>
        </p:txBody>
      </p:sp>
      <p:sp>
        <p:nvSpPr>
          <p:cNvPr id="30" name="Rectangle 3"/>
          <p:cNvSpPr>
            <a:spLocks noChangeArrowheads="1"/>
          </p:cNvSpPr>
          <p:nvPr/>
        </p:nvSpPr>
        <p:spPr bwMode="auto">
          <a:xfrm>
            <a:off x="3118473" y="4929546"/>
            <a:ext cx="1960495" cy="1537708"/>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smtClean="0">
                <a:latin typeface="Calibri" charset="0"/>
              </a:rPr>
              <a:t>Unbounded, bounded, “Persistent”, “Random” retention policies for PIT entries</a:t>
            </a:r>
            <a:endParaRPr lang="en-GB" sz="1600" dirty="0">
              <a:latin typeface="Calibri" charset="0"/>
            </a:endParaRPr>
          </a:p>
        </p:txBody>
      </p:sp>
      <p:sp>
        <p:nvSpPr>
          <p:cNvPr id="31" name="Rectangle 3"/>
          <p:cNvSpPr>
            <a:spLocks noChangeArrowheads="1"/>
          </p:cNvSpPr>
          <p:nvPr/>
        </p:nvSpPr>
        <p:spPr bwMode="auto">
          <a:xfrm>
            <a:off x="6729027" y="4913892"/>
            <a:ext cx="1635760" cy="1537708"/>
          </a:xfrm>
          <a:prstGeom prst="rect">
            <a:avLst/>
          </a:prstGeom>
          <a:solidFill>
            <a:schemeClr val="bg1">
              <a:lumMod val="95000"/>
            </a:schemeClr>
          </a:solidFill>
          <a:ln w="7200">
            <a:solidFill>
              <a:srgbClr val="000000"/>
            </a:solidFill>
            <a:miter lim="800000"/>
            <a:headEnd type="none" w="sm" len="sm"/>
            <a:tailEnd type="none" w="sm" len="sm"/>
          </a:ln>
        </p:spPr>
        <p:txBody>
          <a:bodyPr lIns="50799" tIns="50799" rIns="50799" bIns="50799" anchor="ctr"/>
          <a:lstStyle/>
          <a:p>
            <a:pPr algn="ctr" defTabSz="455613"/>
            <a:r>
              <a:rPr lang="en-GB" sz="1600" dirty="0" err="1" smtClean="0">
                <a:latin typeface="Calibri" charset="0"/>
              </a:rPr>
              <a:t>BestRoute</a:t>
            </a:r>
            <a:r>
              <a:rPr lang="en-GB" sz="1600" dirty="0" smtClean="0">
                <a:latin typeface="Calibri" charset="0"/>
              </a:rPr>
              <a:t>, Flooding, </a:t>
            </a:r>
            <a:r>
              <a:rPr lang="en-GB" sz="1600" dirty="0" err="1" smtClean="0">
                <a:latin typeface="Calibri" charset="0"/>
              </a:rPr>
              <a:t>SmartFlooding</a:t>
            </a:r>
            <a:r>
              <a:rPr lang="en-GB" sz="1600" dirty="0" smtClean="0">
                <a:latin typeface="Calibri" charset="0"/>
              </a:rPr>
              <a:t>, </a:t>
            </a:r>
            <a:r>
              <a:rPr lang="en-GB" sz="1600" dirty="0" err="1" smtClean="0">
                <a:latin typeface="Calibri" charset="0"/>
              </a:rPr>
              <a:t>PerOutFaceLimits</a:t>
            </a:r>
            <a:r>
              <a:rPr lang="en-GB" sz="1600" dirty="0" smtClean="0">
                <a:latin typeface="Calibri" charset="0"/>
              </a:rPr>
              <a:t>, </a:t>
            </a:r>
            <a:r>
              <a:rPr lang="en-GB" sz="1600" dirty="0" err="1" smtClean="0">
                <a:latin typeface="Calibri" charset="0"/>
              </a:rPr>
              <a:t>PerFibLimits</a:t>
            </a:r>
            <a:r>
              <a:rPr lang="en-GB" sz="1600" dirty="0" smtClean="0">
                <a:latin typeface="Calibri" charset="0"/>
              </a:rPr>
              <a:t>,</a:t>
            </a:r>
          </a:p>
          <a:p>
            <a:pPr algn="ctr" defTabSz="455613"/>
            <a:r>
              <a:rPr lang="en-GB" sz="1600" dirty="0" smtClean="0">
                <a:latin typeface="Calibri" charset="0"/>
              </a:rPr>
              <a:t>others</a:t>
            </a:r>
            <a:endParaRPr lang="en-GB" sz="1600" dirty="0">
              <a:latin typeface="Calibri" charset="0"/>
            </a:endParaRPr>
          </a:p>
        </p:txBody>
      </p:sp>
    </p:spTree>
    <p:extLst>
      <p:ext uri="{BB962C8B-B14F-4D97-AF65-F5344CB8AC3E}">
        <p14:creationId xmlns:p14="http://schemas.microsoft.com/office/powerpoint/2010/main" val="42626932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half" idx="13"/>
          </p:nvPr>
        </p:nvSpPr>
        <p:spPr>
          <a:xfrm>
            <a:off x="131784" y="976095"/>
            <a:ext cx="8697256" cy="1320065"/>
          </a:xfrm>
        </p:spPr>
        <p:txBody>
          <a:bodyPr>
            <a:normAutofit fontScale="70000" lnSpcReduction="20000"/>
          </a:bodyPr>
          <a:lstStyle/>
          <a:p>
            <a:pPr marL="342900" indent="-342900">
              <a:buFont typeface="Arial"/>
              <a:buChar char="•"/>
            </a:pPr>
            <a:r>
              <a:rPr lang="en-US" dirty="0" smtClean="0"/>
              <a:t>Abstraction from underlying protocols</a:t>
            </a:r>
          </a:p>
          <a:p>
            <a:pPr marL="1085843" lvl="1" indent="-342900">
              <a:buFont typeface="Arial"/>
              <a:buChar char="•"/>
            </a:pPr>
            <a:r>
              <a:rPr lang="en-US" dirty="0" smtClean="0"/>
              <a:t>callback registration-deregistration</a:t>
            </a:r>
          </a:p>
          <a:p>
            <a:pPr marL="1085843" lvl="1" indent="-342900">
              <a:buFont typeface="Arial"/>
              <a:buChar char="•"/>
            </a:pPr>
            <a:r>
              <a:rPr lang="en-US" dirty="0" smtClean="0"/>
              <a:t>packet encapsulation</a:t>
            </a:r>
          </a:p>
          <a:p>
            <a:pPr marL="1085843" lvl="1" indent="-342900">
              <a:buFont typeface="Arial"/>
              <a:buChar char="•"/>
            </a:pPr>
            <a:r>
              <a:rPr lang="en-US" b="1" dirty="0" smtClean="0"/>
              <a:t>NEW in version 0.5 </a:t>
            </a:r>
            <a:r>
              <a:rPr lang="en-US" dirty="0" smtClean="0"/>
              <a:t>selectable pluggable wire format </a:t>
            </a:r>
          </a:p>
          <a:p>
            <a:pPr marL="1485888" lvl="2" indent="-342900"/>
            <a:r>
              <a:rPr lang="en-US" dirty="0" smtClean="0"/>
              <a:t>optimized/simplified ndnSIM</a:t>
            </a:r>
            <a:r>
              <a:rPr lang="en-US" dirty="0"/>
              <a:t> (</a:t>
            </a:r>
            <a:r>
              <a:rPr lang="en-US" dirty="0">
                <a:hlinkClick r:id="rId3"/>
              </a:rPr>
              <a:t>http://ndnsim.net/ndnsim-packet-</a:t>
            </a:r>
            <a:r>
              <a:rPr lang="en-US" dirty="0" smtClean="0">
                <a:hlinkClick r:id="rId3"/>
              </a:rPr>
              <a:t>formats.html</a:t>
            </a:r>
            <a:r>
              <a:rPr lang="en-US" dirty="0" smtClean="0"/>
              <a:t>)</a:t>
            </a:r>
          </a:p>
          <a:p>
            <a:pPr marL="1485888" lvl="2" indent="-342900"/>
            <a:r>
              <a:rPr lang="en-US" dirty="0" err="1" smtClean="0"/>
              <a:t>CCNb</a:t>
            </a:r>
            <a:endParaRPr lang="en-US" dirty="0" smtClean="0"/>
          </a:p>
          <a:p>
            <a:endParaRPr lang="en-US" dirty="0"/>
          </a:p>
        </p:txBody>
      </p:sp>
      <p:sp>
        <p:nvSpPr>
          <p:cNvPr id="2" name="Title 1"/>
          <p:cNvSpPr>
            <a:spLocks noGrp="1"/>
          </p:cNvSpPr>
          <p:nvPr>
            <p:ph type="title"/>
          </p:nvPr>
        </p:nvSpPr>
        <p:spPr/>
        <p:txBody>
          <a:bodyPr>
            <a:normAutofit/>
          </a:bodyPr>
          <a:lstStyle/>
          <a:p>
            <a:r>
              <a:rPr lang="en-US" dirty="0" smtClean="0"/>
              <a:t>Faces (</a:t>
            </a:r>
            <a:r>
              <a:rPr lang="en-US" dirty="0" err="1" smtClean="0"/>
              <a:t>ndn</a:t>
            </a:r>
            <a:r>
              <a:rPr lang="en-US" dirty="0" smtClean="0"/>
              <a:t>::Face)</a:t>
            </a:r>
            <a:endParaRPr lang="en-US" dirty="0"/>
          </a:p>
        </p:txBody>
      </p:sp>
      <p:sp>
        <p:nvSpPr>
          <p:cNvPr id="3" name="Slide Number Placeholder 2"/>
          <p:cNvSpPr>
            <a:spLocks noGrp="1"/>
          </p:cNvSpPr>
          <p:nvPr>
            <p:ph type="sldNum" sz="quarter" idx="12"/>
          </p:nvPr>
        </p:nvSpPr>
        <p:spPr/>
        <p:txBody>
          <a:bodyPr/>
          <a:lstStyle/>
          <a:p>
            <a:fld id="{2754ED01-E2A0-4C1E-8E21-014B99041579}" type="slidenum">
              <a:rPr lang="en-US" smtClean="0"/>
              <a:pPr/>
              <a:t>8</a:t>
            </a:fld>
            <a:endParaRPr lang="en-US" dirty="0"/>
          </a:p>
        </p:txBody>
      </p:sp>
      <p:pic>
        <p:nvPicPr>
          <p:cNvPr id="4" name="Picture 3"/>
          <p:cNvPicPr>
            <a:picLocks noChangeAspect="1"/>
          </p:cNvPicPr>
          <p:nvPr/>
        </p:nvPicPr>
        <p:blipFill>
          <a:blip r:embed="rId4"/>
          <a:stretch>
            <a:fillRect/>
          </a:stretch>
        </p:blipFill>
        <p:spPr>
          <a:xfrm>
            <a:off x="279400" y="2540000"/>
            <a:ext cx="8572500" cy="3505200"/>
          </a:xfrm>
          <a:prstGeom prst="rect">
            <a:avLst/>
          </a:prstGeom>
        </p:spPr>
      </p:pic>
    </p:spTree>
    <p:extLst>
      <p:ext uri="{BB962C8B-B14F-4D97-AF65-F5344CB8AC3E}">
        <p14:creationId xmlns:p14="http://schemas.microsoft.com/office/powerpoint/2010/main" val="105115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New additions in version 0.5 (soon to be released)</a:t>
            </a:r>
            <a:endParaRPr lang="en-US" sz="2800" dirty="0"/>
          </a:p>
        </p:txBody>
      </p:sp>
      <p:sp>
        <p:nvSpPr>
          <p:cNvPr id="3" name="Content Placeholder 2"/>
          <p:cNvSpPr>
            <a:spLocks noGrp="1"/>
          </p:cNvSpPr>
          <p:nvPr>
            <p:ph idx="1"/>
          </p:nvPr>
        </p:nvSpPr>
        <p:spPr/>
        <p:txBody>
          <a:bodyPr>
            <a:normAutofit fontScale="70000" lnSpcReduction="20000"/>
          </a:bodyPr>
          <a:lstStyle/>
          <a:p>
            <a:r>
              <a:rPr lang="en-US" dirty="0" smtClean="0"/>
              <a:t>Advanced application API</a:t>
            </a:r>
          </a:p>
          <a:p>
            <a:pPr lvl="1"/>
            <a:r>
              <a:rPr lang="en-US" dirty="0" smtClean="0"/>
              <a:t>now it is possible to write full featured applications</a:t>
            </a:r>
          </a:p>
          <a:p>
            <a:pPr lvl="2"/>
            <a:r>
              <a:rPr lang="en-US" dirty="0" smtClean="0"/>
              <a:t>compatible C++ API with </a:t>
            </a:r>
            <a:r>
              <a:rPr lang="en-US" dirty="0" err="1" smtClean="0"/>
              <a:t>NDN.cxx</a:t>
            </a:r>
            <a:r>
              <a:rPr lang="en-US" dirty="0"/>
              <a:t> </a:t>
            </a:r>
            <a:endParaRPr lang="en-US" dirty="0" smtClean="0"/>
          </a:p>
          <a:p>
            <a:pPr lvl="3"/>
            <a:r>
              <a:rPr lang="en-US" dirty="0" smtClean="0">
                <a:hlinkClick r:id="rId2"/>
              </a:rPr>
              <a:t>https</a:t>
            </a:r>
            <a:r>
              <a:rPr lang="en-US" dirty="0">
                <a:hlinkClick r:id="rId2"/>
              </a:rPr>
              <a:t>://github.com/named-data/</a:t>
            </a:r>
            <a:r>
              <a:rPr lang="en-US" dirty="0" smtClean="0">
                <a:hlinkClick r:id="rId2"/>
              </a:rPr>
              <a:t>ndn.cxx</a:t>
            </a:r>
            <a:endParaRPr lang="en-US" dirty="0" smtClean="0"/>
          </a:p>
          <a:p>
            <a:pPr lvl="2"/>
            <a:r>
              <a:rPr lang="en-US" dirty="0" smtClean="0"/>
              <a:t>compatible python API with </a:t>
            </a:r>
            <a:r>
              <a:rPr lang="en-US" dirty="0" err="1" smtClean="0"/>
              <a:t>PyNDN</a:t>
            </a:r>
            <a:endParaRPr lang="en-US" dirty="0" smtClean="0"/>
          </a:p>
          <a:p>
            <a:pPr lvl="3"/>
            <a:r>
              <a:rPr lang="en-US" dirty="0">
                <a:hlinkClick r:id="rId3"/>
              </a:rPr>
              <a:t>https://github.com/cawka/</a:t>
            </a:r>
            <a:r>
              <a:rPr lang="en-US" dirty="0" smtClean="0">
                <a:hlinkClick r:id="rId3"/>
              </a:rPr>
              <a:t>PyNDN</a:t>
            </a:r>
            <a:endParaRPr lang="en-US" dirty="0" smtClean="0"/>
          </a:p>
          <a:p>
            <a:pPr lvl="1"/>
            <a:r>
              <a:rPr lang="en-US" dirty="0" smtClean="0"/>
              <a:t>ultimate goal: compile (just run in case of python) real applications inside the simulator</a:t>
            </a:r>
          </a:p>
          <a:p>
            <a:r>
              <a:rPr lang="en-US" dirty="0" smtClean="0"/>
              <a:t>Redesigned/</a:t>
            </a:r>
            <a:r>
              <a:rPr lang="en-US" dirty="0"/>
              <a:t>s</a:t>
            </a:r>
            <a:r>
              <a:rPr lang="en-US" dirty="0" smtClean="0"/>
              <a:t>implified/unified API for Interest and Data packets, Forwarding strategy</a:t>
            </a:r>
          </a:p>
          <a:p>
            <a:pPr lvl="1"/>
            <a:r>
              <a:rPr lang="en-US" dirty="0" smtClean="0"/>
              <a:t>not </a:t>
            </a:r>
            <a:r>
              <a:rPr lang="en-US" dirty="0"/>
              <a:t>fully backward </a:t>
            </a:r>
            <a:r>
              <a:rPr lang="en-US" dirty="0" smtClean="0"/>
              <a:t>compatible, but simple to adapt</a:t>
            </a:r>
          </a:p>
          <a:p>
            <a:r>
              <a:rPr lang="en-US" dirty="0" smtClean="0"/>
              <a:t>Exclude filter support</a:t>
            </a:r>
          </a:p>
          <a:p>
            <a:pPr lvl="1"/>
            <a:r>
              <a:rPr lang="en-US" dirty="0" smtClean="0"/>
              <a:t>other interest selectors may be coming, if requested</a:t>
            </a:r>
          </a:p>
          <a:p>
            <a:r>
              <a:rPr lang="en-US" dirty="0" smtClean="0"/>
              <a:t>Support for overlay-based simulations</a:t>
            </a:r>
          </a:p>
          <a:p>
            <a:pPr lvl="1"/>
            <a:r>
              <a:rPr lang="en-US" dirty="0" smtClean="0"/>
              <a:t>using </a:t>
            </a:r>
            <a:r>
              <a:rPr lang="en-US" dirty="0" err="1" smtClean="0"/>
              <a:t>ndn</a:t>
            </a:r>
            <a:r>
              <a:rPr lang="en-US" dirty="0" smtClean="0"/>
              <a:t>::</a:t>
            </a:r>
            <a:r>
              <a:rPr lang="en-US" dirty="0" err="1" smtClean="0"/>
              <a:t>TcpFace</a:t>
            </a:r>
            <a:r>
              <a:rPr lang="en-US" dirty="0"/>
              <a:t> </a:t>
            </a:r>
            <a:r>
              <a:rPr lang="en-US" dirty="0" smtClean="0"/>
              <a:t>and </a:t>
            </a:r>
            <a:r>
              <a:rPr lang="en-US" dirty="0" err="1" smtClean="0"/>
              <a:t>ndn</a:t>
            </a:r>
            <a:r>
              <a:rPr lang="en-US" dirty="0" smtClean="0"/>
              <a:t>::</a:t>
            </a:r>
            <a:r>
              <a:rPr lang="en-US" dirty="0" err="1" smtClean="0"/>
              <a:t>UdpFace</a:t>
            </a:r>
            <a:endParaRPr lang="en-US" dirty="0" smtClean="0"/>
          </a:p>
          <a:p>
            <a:r>
              <a:rPr lang="en-US" dirty="0" smtClean="0"/>
              <a:t>Support for multiple wire format selectable at runtime</a:t>
            </a:r>
          </a:p>
          <a:p>
            <a:pPr lvl="1"/>
            <a:r>
              <a:rPr lang="en-US" dirty="0" smtClean="0"/>
              <a:t>optimized and simplified ndnSIM format</a:t>
            </a:r>
          </a:p>
          <a:p>
            <a:pPr lvl="1"/>
            <a:r>
              <a:rPr lang="en-US" dirty="0" smtClean="0"/>
              <a:t>full-featured (but not too optimal) </a:t>
            </a:r>
            <a:r>
              <a:rPr lang="en-US" dirty="0" err="1" smtClean="0"/>
              <a:t>CCNb</a:t>
            </a:r>
            <a:r>
              <a:rPr lang="en-US" dirty="0" smtClean="0"/>
              <a:t> format</a:t>
            </a:r>
          </a:p>
          <a:p>
            <a:pPr lvl="1"/>
            <a:r>
              <a:rPr lang="en-US" dirty="0" smtClean="0"/>
              <a:t>other experimental formats</a:t>
            </a:r>
            <a:endParaRPr lang="en-US" dirty="0"/>
          </a:p>
        </p:txBody>
      </p:sp>
      <p:sp>
        <p:nvSpPr>
          <p:cNvPr id="4" name="Slide Number Placeholder 3"/>
          <p:cNvSpPr>
            <a:spLocks noGrp="1"/>
          </p:cNvSpPr>
          <p:nvPr>
            <p:ph type="sldNum" sz="quarter" idx="12"/>
          </p:nvPr>
        </p:nvSpPr>
        <p:spPr/>
        <p:txBody>
          <a:bodyPr/>
          <a:lstStyle/>
          <a:p>
            <a:fld id="{7CC83F51-380F-B746-B12D-AEDA332A5623}" type="slidenum">
              <a:rPr lang="en-US" smtClean="0"/>
              <a:t>9</a:t>
            </a:fld>
            <a:endParaRPr lang="en-US"/>
          </a:p>
        </p:txBody>
      </p:sp>
    </p:spTree>
    <p:extLst>
      <p:ext uri="{BB962C8B-B14F-4D97-AF65-F5344CB8AC3E}">
        <p14:creationId xmlns:p14="http://schemas.microsoft.com/office/powerpoint/2010/main" val="69322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284E6A"/>
      </a:dk2>
      <a:lt2>
        <a:srgbClr val="EFE3C4"/>
      </a:lt2>
      <a:accent1>
        <a:srgbClr val="313625"/>
      </a:accent1>
      <a:accent2>
        <a:srgbClr val="934721"/>
      </a:accent2>
      <a:accent3>
        <a:srgbClr val="A46721"/>
      </a:accent3>
      <a:accent4>
        <a:srgbClr val="655E6D"/>
      </a:accent4>
      <a:accent5>
        <a:srgbClr val="3A5F7B"/>
      </a:accent5>
      <a:accent6>
        <a:srgbClr val="665E45"/>
      </a:accent6>
      <a:hlink>
        <a:srgbClr val="64A2C8"/>
      </a:hlink>
      <a:folHlink>
        <a:srgbClr val="9BA967"/>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10673</TotalTime>
  <Words>5345</Words>
  <Application>Microsoft Macintosh PowerPoint</Application>
  <PresentationFormat>On-screen Show (4:3)</PresentationFormat>
  <Paragraphs>893</Paragraphs>
  <Slides>50</Slides>
  <Notes>3</Notes>
  <HiddenSlides>1</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Default Theme</vt:lpstr>
      <vt:lpstr>ndnSIM: a modular NDN simulator  Introduction and Tutorial</vt:lpstr>
      <vt:lpstr>Outline</vt:lpstr>
      <vt:lpstr>Introduction</vt:lpstr>
      <vt:lpstr>Ultimate Goal</vt:lpstr>
      <vt:lpstr>Current status</vt:lpstr>
      <vt:lpstr>ndnSIM usage scope trends  (based on published papers and mailing list data)</vt:lpstr>
      <vt:lpstr>Modular ndnSIM structure overview</vt:lpstr>
      <vt:lpstr>Faces (ndn::Face)</vt:lpstr>
      <vt:lpstr>New additions in version 0.5 (soon to be released)</vt:lpstr>
      <vt:lpstr>General use of ndnSIM</vt:lpstr>
      <vt:lpstr>Forwarding strategies </vt:lpstr>
      <vt:lpstr>An initial set of applications</vt:lpstr>
      <vt:lpstr>Metrics</vt:lpstr>
      <vt:lpstr>Some scalability numbers</vt:lpstr>
      <vt:lpstr>FIB population</vt:lpstr>
      <vt:lpstr>Outline</vt:lpstr>
      <vt:lpstr>Getting started</vt:lpstr>
      <vt:lpstr>Prepare the environment</vt:lpstr>
      <vt:lpstr>Prepare the environment (cont.)</vt:lpstr>
      <vt:lpstr>Writing a basic scenario</vt:lpstr>
      <vt:lpstr>NS-3 101: Prepare scenario (C++)</vt:lpstr>
      <vt:lpstr>The same scenario can be also written in Python</vt:lpstr>
      <vt:lpstr>ndnSIM 101: filling scenario meat (C++)</vt:lpstr>
      <vt:lpstr>ndnSIM 101: filling scenario meat (Python)</vt:lpstr>
      <vt:lpstr>Running the simulation (C++)</vt:lpstr>
      <vt:lpstr>Logging in debug mode</vt:lpstr>
      <vt:lpstr>Logging in debug mode (cont.)</vt:lpstr>
      <vt:lpstr>Getting metrics (supported only in C++)</vt:lpstr>
      <vt:lpstr>Processing metrics</vt:lpstr>
      <vt:lpstr>Customizing scenarios</vt:lpstr>
      <vt:lpstr>Forwarding strategy</vt:lpstr>
      <vt:lpstr>Content Store</vt:lpstr>
      <vt:lpstr>Pending Interest Table (PIT)</vt:lpstr>
      <vt:lpstr>Write your own forwarding strategy</vt:lpstr>
      <vt:lpstr>Writing a custom forwarding strategy</vt:lpstr>
      <vt:lpstr>Write your own cache policy</vt:lpstr>
      <vt:lpstr>Writing a custom cache policy</vt:lpstr>
      <vt:lpstr>Policy (extensions/example-policy.h) 1/3</vt:lpstr>
      <vt:lpstr>Policy (extensions/example-policy.h) 2/3</vt:lpstr>
      <vt:lpstr>Policy (extensions/example-policy.h) 3/3</vt:lpstr>
      <vt:lpstr>Content Store instantiation (extensions/cs-with-example-policy.cc)</vt:lpstr>
      <vt:lpstr>Write your own application (requester)</vt:lpstr>
      <vt:lpstr>RequesterApp (extensions/requester-app.cc)</vt:lpstr>
      <vt:lpstr>Write your own application (producer)</vt:lpstr>
      <vt:lpstr>ProducerApp (extensions/producer-app.cc)</vt:lpstr>
      <vt:lpstr>New API to write the same apps (ConsumerApp)</vt:lpstr>
      <vt:lpstr>New API to write the same apps (ProducerApp)</vt:lpstr>
      <vt:lpstr>NDN experimental extensions</vt:lpstr>
      <vt:lpstr>Feedback</vt:lpstr>
      <vt:lpstr>Thanks</vt:lpstr>
    </vt:vector>
  </TitlesOfParts>
  <Company>PARC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ndnSIM</dc:title>
  <dc:creator>Ilya Moiseenko</dc:creator>
  <cp:lastModifiedBy>Alex Afanasyev</cp:lastModifiedBy>
  <cp:revision>504</cp:revision>
  <cp:lastPrinted>2013-01-07T06:31:01Z</cp:lastPrinted>
  <dcterms:created xsi:type="dcterms:W3CDTF">2012-06-22T20:07:15Z</dcterms:created>
  <dcterms:modified xsi:type="dcterms:W3CDTF">2013-08-09T00:29:31Z</dcterms:modified>
</cp:coreProperties>
</file>